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43" r:id="rId1"/>
  </p:sldMasterIdLst>
  <p:sldIdLst>
    <p:sldId id="258" r:id="rId2"/>
    <p:sldId id="256" r:id="rId3"/>
    <p:sldId id="257" r:id="rId4"/>
    <p:sldId id="302" r:id="rId5"/>
    <p:sldId id="303" r:id="rId6"/>
    <p:sldId id="307" r:id="rId7"/>
    <p:sldId id="304" r:id="rId8"/>
    <p:sldId id="306" r:id="rId9"/>
    <p:sldId id="308" r:id="rId10"/>
    <p:sldId id="309" r:id="rId11"/>
    <p:sldId id="310" r:id="rId12"/>
    <p:sldId id="311" r:id="rId13"/>
    <p:sldId id="312" r:id="rId14"/>
    <p:sldId id="313" r:id="rId15"/>
    <p:sldId id="314" r:id="rId16"/>
    <p:sldId id="315" r:id="rId17"/>
    <p:sldId id="316" r:id="rId18"/>
    <p:sldId id="317" r:id="rId19"/>
    <p:sldId id="318" r:id="rId20"/>
    <p:sldId id="319" r:id="rId21"/>
    <p:sldId id="320" r:id="rId22"/>
    <p:sldId id="321" r:id="rId23"/>
    <p:sldId id="322" r:id="rId24"/>
    <p:sldId id="323" r:id="rId25"/>
    <p:sldId id="324" r:id="rId26"/>
    <p:sldId id="325" r:id="rId27"/>
    <p:sldId id="326" r:id="rId28"/>
    <p:sldId id="327" r:id="rId29"/>
    <p:sldId id="328" r:id="rId30"/>
    <p:sldId id="329" r:id="rId31"/>
    <p:sldId id="330" r:id="rId32"/>
    <p:sldId id="331" r:id="rId33"/>
  </p:sldIdLst>
  <p:sldSz cx="12192000" cy="6858000"/>
  <p:notesSz cx="6858000" cy="9144000"/>
  <p:defaultTex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5002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593"/>
    <p:restoredTop sz="95280"/>
  </p:normalViewPr>
  <p:slideViewPr>
    <p:cSldViewPr snapToGrid="0" snapToObjects="1">
      <p:cViewPr varScale="1">
        <p:scale>
          <a:sx n="82" d="100"/>
          <a:sy n="82" d="100"/>
        </p:scale>
        <p:origin x="509"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CD6DCE01-5B59-A24C-A3E0-D0F567695364}" type="datetimeFigureOut">
              <a:rPr lang="x-none" smtClean="0"/>
              <a:pPr/>
              <a:t>02/04/2024</a:t>
            </a:fld>
            <a:endParaRPr lang="x-none"/>
          </a:p>
        </p:txBody>
      </p:sp>
      <p:sp>
        <p:nvSpPr>
          <p:cNvPr id="5" name="Footer Placeholder 4"/>
          <p:cNvSpPr>
            <a:spLocks noGrp="1"/>
          </p:cNvSpPr>
          <p:nvPr>
            <p:ph type="ftr" sz="quarter" idx="11"/>
          </p:nvPr>
        </p:nvSpPr>
        <p:spPr/>
        <p:txBody>
          <a:bodyPr/>
          <a:lstStyle/>
          <a:p>
            <a:endParaRPr lang="x-none"/>
          </a:p>
        </p:txBody>
      </p:sp>
      <p:sp>
        <p:nvSpPr>
          <p:cNvPr id="6" name="Slide Number Placeholder 5"/>
          <p:cNvSpPr>
            <a:spLocks noGrp="1"/>
          </p:cNvSpPr>
          <p:nvPr>
            <p:ph type="sldNum" sz="quarter" idx="12"/>
          </p:nvPr>
        </p:nvSpPr>
        <p:spPr/>
        <p:txBody>
          <a:bodyPr/>
          <a:lstStyle/>
          <a:p>
            <a:fld id="{E47A76A3-2CB1-1E46-813C-C70EC6F1F5B6}" type="slidenum">
              <a:rPr lang="x-none" smtClean="0"/>
              <a:pPr/>
              <a:t>‹#›</a:t>
            </a:fld>
            <a:endParaRPr lang="x-none"/>
          </a:p>
        </p:txBody>
      </p:sp>
    </p:spTree>
    <p:extLst>
      <p:ext uri="{BB962C8B-B14F-4D97-AF65-F5344CB8AC3E}">
        <p14:creationId xmlns:p14="http://schemas.microsoft.com/office/powerpoint/2010/main" val="16221111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D6DCE01-5B59-A24C-A3E0-D0F567695364}" type="datetimeFigureOut">
              <a:rPr lang="x-none" smtClean="0"/>
              <a:pPr/>
              <a:t>02/04/2024</a:t>
            </a:fld>
            <a:endParaRPr lang="x-none"/>
          </a:p>
        </p:txBody>
      </p:sp>
      <p:sp>
        <p:nvSpPr>
          <p:cNvPr id="5" name="Footer Placeholder 4"/>
          <p:cNvSpPr>
            <a:spLocks noGrp="1"/>
          </p:cNvSpPr>
          <p:nvPr>
            <p:ph type="ftr" sz="quarter" idx="11"/>
          </p:nvPr>
        </p:nvSpPr>
        <p:spPr/>
        <p:txBody>
          <a:bodyPr/>
          <a:lstStyle/>
          <a:p>
            <a:endParaRPr lang="x-none"/>
          </a:p>
        </p:txBody>
      </p:sp>
      <p:sp>
        <p:nvSpPr>
          <p:cNvPr id="6" name="Slide Number Placeholder 5"/>
          <p:cNvSpPr>
            <a:spLocks noGrp="1"/>
          </p:cNvSpPr>
          <p:nvPr>
            <p:ph type="sldNum" sz="quarter" idx="12"/>
          </p:nvPr>
        </p:nvSpPr>
        <p:spPr/>
        <p:txBody>
          <a:bodyPr/>
          <a:lstStyle/>
          <a:p>
            <a:fld id="{E47A76A3-2CB1-1E46-813C-C70EC6F1F5B6}" type="slidenum">
              <a:rPr lang="x-none" smtClean="0"/>
              <a:pPr/>
              <a:t>‹#›</a:t>
            </a:fld>
            <a:endParaRPr lang="x-none"/>
          </a:p>
        </p:txBody>
      </p:sp>
    </p:spTree>
    <p:extLst>
      <p:ext uri="{BB962C8B-B14F-4D97-AF65-F5344CB8AC3E}">
        <p14:creationId xmlns:p14="http://schemas.microsoft.com/office/powerpoint/2010/main" val="36496749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D6DCE01-5B59-A24C-A3E0-D0F567695364}" type="datetimeFigureOut">
              <a:rPr lang="x-none" smtClean="0"/>
              <a:pPr/>
              <a:t>02/04/2024</a:t>
            </a:fld>
            <a:endParaRPr lang="x-none"/>
          </a:p>
        </p:txBody>
      </p:sp>
      <p:sp>
        <p:nvSpPr>
          <p:cNvPr id="5" name="Footer Placeholder 4"/>
          <p:cNvSpPr>
            <a:spLocks noGrp="1"/>
          </p:cNvSpPr>
          <p:nvPr>
            <p:ph type="ftr" sz="quarter" idx="11"/>
          </p:nvPr>
        </p:nvSpPr>
        <p:spPr/>
        <p:txBody>
          <a:bodyPr/>
          <a:lstStyle/>
          <a:p>
            <a:endParaRPr lang="x-none"/>
          </a:p>
        </p:txBody>
      </p:sp>
      <p:sp>
        <p:nvSpPr>
          <p:cNvPr id="6" name="Slide Number Placeholder 5"/>
          <p:cNvSpPr>
            <a:spLocks noGrp="1"/>
          </p:cNvSpPr>
          <p:nvPr>
            <p:ph type="sldNum" sz="quarter" idx="12"/>
          </p:nvPr>
        </p:nvSpPr>
        <p:spPr/>
        <p:txBody>
          <a:bodyPr/>
          <a:lstStyle/>
          <a:p>
            <a:fld id="{E47A76A3-2CB1-1E46-813C-C70EC6F1F5B6}" type="slidenum">
              <a:rPr lang="x-none" smtClean="0"/>
              <a:pPr/>
              <a:t>‹#›</a:t>
            </a:fld>
            <a:endParaRPr lang="x-none"/>
          </a:p>
        </p:txBody>
      </p:sp>
    </p:spTree>
    <p:extLst>
      <p:ext uri="{BB962C8B-B14F-4D97-AF65-F5344CB8AC3E}">
        <p14:creationId xmlns:p14="http://schemas.microsoft.com/office/powerpoint/2010/main" val="13857055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CD6DCE01-5B59-A24C-A3E0-D0F567695364}" type="datetimeFigureOut">
              <a:rPr lang="x-none" smtClean="0"/>
              <a:pPr/>
              <a:t>02/04/2024</a:t>
            </a:fld>
            <a:endParaRPr lang="x-none"/>
          </a:p>
        </p:txBody>
      </p:sp>
      <p:sp>
        <p:nvSpPr>
          <p:cNvPr id="6" name="Footer Placeholder 5"/>
          <p:cNvSpPr>
            <a:spLocks noGrp="1"/>
          </p:cNvSpPr>
          <p:nvPr>
            <p:ph type="ftr" sz="quarter" idx="11"/>
          </p:nvPr>
        </p:nvSpPr>
        <p:spPr/>
        <p:txBody>
          <a:bodyPr/>
          <a:lstStyle/>
          <a:p>
            <a:endParaRPr lang="x-none"/>
          </a:p>
        </p:txBody>
      </p:sp>
      <p:sp>
        <p:nvSpPr>
          <p:cNvPr id="7" name="Slide Number Placeholder 6"/>
          <p:cNvSpPr>
            <a:spLocks noGrp="1"/>
          </p:cNvSpPr>
          <p:nvPr>
            <p:ph type="sldNum" sz="quarter" idx="12"/>
          </p:nvPr>
        </p:nvSpPr>
        <p:spPr/>
        <p:txBody>
          <a:bodyPr/>
          <a:lstStyle/>
          <a:p>
            <a:fld id="{E47A76A3-2CB1-1E46-813C-C70EC6F1F5B6}" type="slidenum">
              <a:rPr lang="x-none" smtClean="0"/>
              <a:pPr/>
              <a:t>‹#›</a:t>
            </a:fld>
            <a:endParaRPr lang="x-none"/>
          </a:p>
        </p:txBody>
      </p:sp>
    </p:spTree>
    <p:extLst>
      <p:ext uri="{BB962C8B-B14F-4D97-AF65-F5344CB8AC3E}">
        <p14:creationId xmlns:p14="http://schemas.microsoft.com/office/powerpoint/2010/main" val="40370723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CD6DCE01-5B59-A24C-A3E0-D0F567695364}" type="datetimeFigureOut">
              <a:rPr lang="x-none" smtClean="0"/>
              <a:pPr/>
              <a:t>02/04/2024</a:t>
            </a:fld>
            <a:endParaRPr lang="x-none"/>
          </a:p>
        </p:txBody>
      </p:sp>
      <p:sp>
        <p:nvSpPr>
          <p:cNvPr id="8" name="Footer Placeholder 7"/>
          <p:cNvSpPr>
            <a:spLocks noGrp="1"/>
          </p:cNvSpPr>
          <p:nvPr>
            <p:ph type="ftr" sz="quarter" idx="11"/>
          </p:nvPr>
        </p:nvSpPr>
        <p:spPr/>
        <p:txBody>
          <a:bodyPr/>
          <a:lstStyle/>
          <a:p>
            <a:endParaRPr lang="x-none"/>
          </a:p>
        </p:txBody>
      </p:sp>
      <p:sp>
        <p:nvSpPr>
          <p:cNvPr id="9" name="Slide Number Placeholder 8"/>
          <p:cNvSpPr>
            <a:spLocks noGrp="1"/>
          </p:cNvSpPr>
          <p:nvPr>
            <p:ph type="sldNum" sz="quarter" idx="12"/>
          </p:nvPr>
        </p:nvSpPr>
        <p:spPr/>
        <p:txBody>
          <a:bodyPr/>
          <a:lstStyle/>
          <a:p>
            <a:fld id="{E47A76A3-2CB1-1E46-813C-C70EC6F1F5B6}" type="slidenum">
              <a:rPr lang="x-none" smtClean="0"/>
              <a:pPr/>
              <a:t>‹#›</a:t>
            </a:fld>
            <a:endParaRPr lang="x-none"/>
          </a:p>
        </p:txBody>
      </p:sp>
    </p:spTree>
    <p:extLst>
      <p:ext uri="{BB962C8B-B14F-4D97-AF65-F5344CB8AC3E}">
        <p14:creationId xmlns:p14="http://schemas.microsoft.com/office/powerpoint/2010/main" val="3332694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CD6DCE01-5B59-A24C-A3E0-D0F567695364}" type="datetimeFigureOut">
              <a:rPr lang="x-none" smtClean="0"/>
              <a:pPr/>
              <a:t>02/04/2024</a:t>
            </a:fld>
            <a:endParaRPr lang="x-none"/>
          </a:p>
        </p:txBody>
      </p:sp>
      <p:sp>
        <p:nvSpPr>
          <p:cNvPr id="4" name="Footer Placeholder 3"/>
          <p:cNvSpPr>
            <a:spLocks noGrp="1"/>
          </p:cNvSpPr>
          <p:nvPr>
            <p:ph type="ftr" sz="quarter" idx="11"/>
          </p:nvPr>
        </p:nvSpPr>
        <p:spPr/>
        <p:txBody>
          <a:bodyPr/>
          <a:lstStyle/>
          <a:p>
            <a:endParaRPr lang="x-none"/>
          </a:p>
        </p:txBody>
      </p:sp>
      <p:sp>
        <p:nvSpPr>
          <p:cNvPr id="5" name="Slide Number Placeholder 4"/>
          <p:cNvSpPr>
            <a:spLocks noGrp="1"/>
          </p:cNvSpPr>
          <p:nvPr>
            <p:ph type="sldNum" sz="quarter" idx="12"/>
          </p:nvPr>
        </p:nvSpPr>
        <p:spPr/>
        <p:txBody>
          <a:bodyPr/>
          <a:lstStyle/>
          <a:p>
            <a:fld id="{E47A76A3-2CB1-1E46-813C-C70EC6F1F5B6}" type="slidenum">
              <a:rPr lang="x-none" smtClean="0"/>
              <a:pPr/>
              <a:t>‹#›</a:t>
            </a:fld>
            <a:endParaRPr lang="x-none"/>
          </a:p>
        </p:txBody>
      </p:sp>
    </p:spTree>
    <p:extLst>
      <p:ext uri="{BB962C8B-B14F-4D97-AF65-F5344CB8AC3E}">
        <p14:creationId xmlns:p14="http://schemas.microsoft.com/office/powerpoint/2010/main" val="12516711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D6DCE01-5B59-A24C-A3E0-D0F567695364}" type="datetimeFigureOut">
              <a:rPr lang="x-none" smtClean="0"/>
              <a:pPr/>
              <a:t>02/04/2024</a:t>
            </a:fld>
            <a:endParaRPr lang="x-none"/>
          </a:p>
        </p:txBody>
      </p:sp>
      <p:sp>
        <p:nvSpPr>
          <p:cNvPr id="3" name="Footer Placeholder 2"/>
          <p:cNvSpPr>
            <a:spLocks noGrp="1"/>
          </p:cNvSpPr>
          <p:nvPr>
            <p:ph type="ftr" sz="quarter" idx="11"/>
          </p:nvPr>
        </p:nvSpPr>
        <p:spPr/>
        <p:txBody>
          <a:bodyPr/>
          <a:lstStyle/>
          <a:p>
            <a:endParaRPr lang="x-none"/>
          </a:p>
        </p:txBody>
      </p:sp>
      <p:sp>
        <p:nvSpPr>
          <p:cNvPr id="4" name="Slide Number Placeholder 3"/>
          <p:cNvSpPr>
            <a:spLocks noGrp="1"/>
          </p:cNvSpPr>
          <p:nvPr>
            <p:ph type="sldNum" sz="quarter" idx="12"/>
          </p:nvPr>
        </p:nvSpPr>
        <p:spPr/>
        <p:txBody>
          <a:bodyPr/>
          <a:lstStyle/>
          <a:p>
            <a:fld id="{E47A76A3-2CB1-1E46-813C-C70EC6F1F5B6}" type="slidenum">
              <a:rPr lang="x-none" smtClean="0"/>
              <a:pPr/>
              <a:t>‹#›</a:t>
            </a:fld>
            <a:endParaRPr lang="x-none"/>
          </a:p>
        </p:txBody>
      </p:sp>
    </p:spTree>
    <p:extLst>
      <p:ext uri="{BB962C8B-B14F-4D97-AF65-F5344CB8AC3E}">
        <p14:creationId xmlns:p14="http://schemas.microsoft.com/office/powerpoint/2010/main" val="31393674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D6DCE01-5B59-A24C-A3E0-D0F567695364}" type="datetimeFigureOut">
              <a:rPr lang="x-none" smtClean="0"/>
              <a:pPr/>
              <a:t>02/04/2024</a:t>
            </a:fld>
            <a:endParaRPr lang="x-none"/>
          </a:p>
        </p:txBody>
      </p:sp>
      <p:sp>
        <p:nvSpPr>
          <p:cNvPr id="6" name="Footer Placeholder 5"/>
          <p:cNvSpPr>
            <a:spLocks noGrp="1"/>
          </p:cNvSpPr>
          <p:nvPr>
            <p:ph type="ftr" sz="quarter" idx="11"/>
          </p:nvPr>
        </p:nvSpPr>
        <p:spPr/>
        <p:txBody>
          <a:bodyPr/>
          <a:lstStyle/>
          <a:p>
            <a:endParaRPr lang="x-none"/>
          </a:p>
        </p:txBody>
      </p:sp>
      <p:sp>
        <p:nvSpPr>
          <p:cNvPr id="7" name="Slide Number Placeholder 6"/>
          <p:cNvSpPr>
            <a:spLocks noGrp="1"/>
          </p:cNvSpPr>
          <p:nvPr>
            <p:ph type="sldNum" sz="quarter" idx="12"/>
          </p:nvPr>
        </p:nvSpPr>
        <p:spPr/>
        <p:txBody>
          <a:bodyPr/>
          <a:lstStyle/>
          <a:p>
            <a:fld id="{E47A76A3-2CB1-1E46-813C-C70EC6F1F5B6}" type="slidenum">
              <a:rPr lang="x-none" smtClean="0"/>
              <a:pPr/>
              <a:t>‹#›</a:t>
            </a:fld>
            <a:endParaRPr lang="x-none"/>
          </a:p>
        </p:txBody>
      </p:sp>
    </p:spTree>
    <p:extLst>
      <p:ext uri="{BB962C8B-B14F-4D97-AF65-F5344CB8AC3E}">
        <p14:creationId xmlns:p14="http://schemas.microsoft.com/office/powerpoint/2010/main" val="2134322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CD6DCE01-5B59-A24C-A3E0-D0F567695364}" type="datetimeFigureOut">
              <a:rPr lang="x-none" smtClean="0"/>
              <a:pPr/>
              <a:t>02/04/2024</a:t>
            </a:fld>
            <a:endParaRPr lang="x-none"/>
          </a:p>
        </p:txBody>
      </p:sp>
      <p:sp>
        <p:nvSpPr>
          <p:cNvPr id="6" name="Footer Placeholder 5"/>
          <p:cNvSpPr>
            <a:spLocks noGrp="1"/>
          </p:cNvSpPr>
          <p:nvPr>
            <p:ph type="ftr" sz="quarter" idx="11"/>
          </p:nvPr>
        </p:nvSpPr>
        <p:spPr/>
        <p:txBody>
          <a:bodyPr/>
          <a:lstStyle/>
          <a:p>
            <a:endParaRPr lang="x-none"/>
          </a:p>
        </p:txBody>
      </p:sp>
      <p:sp>
        <p:nvSpPr>
          <p:cNvPr id="7" name="Slide Number Placeholder 6"/>
          <p:cNvSpPr>
            <a:spLocks noGrp="1"/>
          </p:cNvSpPr>
          <p:nvPr>
            <p:ph type="sldNum" sz="quarter" idx="12"/>
          </p:nvPr>
        </p:nvSpPr>
        <p:spPr/>
        <p:txBody>
          <a:bodyPr/>
          <a:lstStyle/>
          <a:p>
            <a:fld id="{E47A76A3-2CB1-1E46-813C-C70EC6F1F5B6}" type="slidenum">
              <a:rPr lang="x-none" smtClean="0"/>
              <a:pPr/>
              <a:t>‹#›</a:t>
            </a:fld>
            <a:endParaRPr lang="x-none"/>
          </a:p>
        </p:txBody>
      </p:sp>
    </p:spTree>
    <p:extLst>
      <p:ext uri="{BB962C8B-B14F-4D97-AF65-F5344CB8AC3E}">
        <p14:creationId xmlns:p14="http://schemas.microsoft.com/office/powerpoint/2010/main" val="40293478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D6DCE01-5B59-A24C-A3E0-D0F567695364}" type="datetimeFigureOut">
              <a:rPr lang="x-none" smtClean="0"/>
              <a:pPr/>
              <a:t>02/04/2024</a:t>
            </a:fld>
            <a:endParaRPr lang="x-none"/>
          </a:p>
        </p:txBody>
      </p:sp>
      <p:sp>
        <p:nvSpPr>
          <p:cNvPr id="5" name="Footer Placeholder 4"/>
          <p:cNvSpPr>
            <a:spLocks noGrp="1"/>
          </p:cNvSpPr>
          <p:nvPr>
            <p:ph type="ftr" sz="quarter" idx="11"/>
          </p:nvPr>
        </p:nvSpPr>
        <p:spPr/>
        <p:txBody>
          <a:bodyPr/>
          <a:lstStyle/>
          <a:p>
            <a:endParaRPr lang="x-none"/>
          </a:p>
        </p:txBody>
      </p:sp>
      <p:sp>
        <p:nvSpPr>
          <p:cNvPr id="6" name="Slide Number Placeholder 5"/>
          <p:cNvSpPr>
            <a:spLocks noGrp="1"/>
          </p:cNvSpPr>
          <p:nvPr>
            <p:ph type="sldNum" sz="quarter" idx="12"/>
          </p:nvPr>
        </p:nvSpPr>
        <p:spPr/>
        <p:txBody>
          <a:bodyPr/>
          <a:lstStyle/>
          <a:p>
            <a:fld id="{E47A76A3-2CB1-1E46-813C-C70EC6F1F5B6}" type="slidenum">
              <a:rPr lang="x-none" smtClean="0"/>
              <a:pPr/>
              <a:t>‹#›</a:t>
            </a:fld>
            <a:endParaRPr lang="x-none"/>
          </a:p>
        </p:txBody>
      </p:sp>
    </p:spTree>
    <p:extLst>
      <p:ext uri="{BB962C8B-B14F-4D97-AF65-F5344CB8AC3E}">
        <p14:creationId xmlns:p14="http://schemas.microsoft.com/office/powerpoint/2010/main" val="41673597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D6DCE01-5B59-A24C-A3E0-D0F567695364}" type="datetimeFigureOut">
              <a:rPr lang="x-none" smtClean="0"/>
              <a:pPr/>
              <a:t>02/04/2024</a:t>
            </a:fld>
            <a:endParaRPr lang="x-none"/>
          </a:p>
        </p:txBody>
      </p:sp>
      <p:sp>
        <p:nvSpPr>
          <p:cNvPr id="5" name="Footer Placeholder 4"/>
          <p:cNvSpPr>
            <a:spLocks noGrp="1"/>
          </p:cNvSpPr>
          <p:nvPr>
            <p:ph type="ftr" sz="quarter" idx="11"/>
          </p:nvPr>
        </p:nvSpPr>
        <p:spPr/>
        <p:txBody>
          <a:bodyPr/>
          <a:lstStyle/>
          <a:p>
            <a:endParaRPr lang="x-none"/>
          </a:p>
        </p:txBody>
      </p:sp>
      <p:sp>
        <p:nvSpPr>
          <p:cNvPr id="6" name="Slide Number Placeholder 5"/>
          <p:cNvSpPr>
            <a:spLocks noGrp="1"/>
          </p:cNvSpPr>
          <p:nvPr>
            <p:ph type="sldNum" sz="quarter" idx="12"/>
          </p:nvPr>
        </p:nvSpPr>
        <p:spPr/>
        <p:txBody>
          <a:bodyPr/>
          <a:lstStyle/>
          <a:p>
            <a:fld id="{E47A76A3-2CB1-1E46-813C-C70EC6F1F5B6}" type="slidenum">
              <a:rPr lang="x-none" smtClean="0"/>
              <a:pPr/>
              <a:t>‹#›</a:t>
            </a:fld>
            <a:endParaRPr lang="x-none"/>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5063491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D6DCE01-5B59-A24C-A3E0-D0F567695364}" type="datetimeFigureOut">
              <a:rPr lang="x-none" smtClean="0"/>
              <a:pPr/>
              <a:t>02/04/2024</a:t>
            </a:fld>
            <a:endParaRPr lang="x-none"/>
          </a:p>
        </p:txBody>
      </p:sp>
      <p:sp>
        <p:nvSpPr>
          <p:cNvPr id="5" name="Footer Placeholder 4"/>
          <p:cNvSpPr>
            <a:spLocks noGrp="1"/>
          </p:cNvSpPr>
          <p:nvPr>
            <p:ph type="ftr" sz="quarter" idx="11"/>
          </p:nvPr>
        </p:nvSpPr>
        <p:spPr/>
        <p:txBody>
          <a:bodyPr/>
          <a:lstStyle/>
          <a:p>
            <a:endParaRPr lang="x-none"/>
          </a:p>
        </p:txBody>
      </p:sp>
      <p:sp>
        <p:nvSpPr>
          <p:cNvPr id="6" name="Slide Number Placeholder 5"/>
          <p:cNvSpPr>
            <a:spLocks noGrp="1"/>
          </p:cNvSpPr>
          <p:nvPr>
            <p:ph type="sldNum" sz="quarter" idx="12"/>
          </p:nvPr>
        </p:nvSpPr>
        <p:spPr/>
        <p:txBody>
          <a:bodyPr/>
          <a:lstStyle/>
          <a:p>
            <a:fld id="{E47A76A3-2CB1-1E46-813C-C70EC6F1F5B6}" type="slidenum">
              <a:rPr lang="x-none" smtClean="0"/>
              <a:pPr/>
              <a:t>‹#›</a:t>
            </a:fld>
            <a:endParaRPr lang="x-none"/>
          </a:p>
        </p:txBody>
      </p:sp>
    </p:spTree>
    <p:extLst>
      <p:ext uri="{BB962C8B-B14F-4D97-AF65-F5344CB8AC3E}">
        <p14:creationId xmlns:p14="http://schemas.microsoft.com/office/powerpoint/2010/main" val="23248449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D6DCE01-5B59-A24C-A3E0-D0F567695364}" type="datetimeFigureOut">
              <a:rPr lang="x-none" smtClean="0"/>
              <a:pPr/>
              <a:t>02/04/2024</a:t>
            </a:fld>
            <a:endParaRPr lang="x-none"/>
          </a:p>
        </p:txBody>
      </p:sp>
      <p:sp>
        <p:nvSpPr>
          <p:cNvPr id="5" name="Footer Placeholder 4"/>
          <p:cNvSpPr>
            <a:spLocks noGrp="1"/>
          </p:cNvSpPr>
          <p:nvPr>
            <p:ph type="ftr" sz="quarter" idx="11"/>
          </p:nvPr>
        </p:nvSpPr>
        <p:spPr/>
        <p:txBody>
          <a:bodyPr/>
          <a:lstStyle/>
          <a:p>
            <a:endParaRPr lang="x-none"/>
          </a:p>
        </p:txBody>
      </p:sp>
      <p:sp>
        <p:nvSpPr>
          <p:cNvPr id="6" name="Slide Number Placeholder 5"/>
          <p:cNvSpPr>
            <a:spLocks noGrp="1"/>
          </p:cNvSpPr>
          <p:nvPr>
            <p:ph type="sldNum" sz="quarter" idx="12"/>
          </p:nvPr>
        </p:nvSpPr>
        <p:spPr/>
        <p:txBody>
          <a:bodyPr/>
          <a:lstStyle/>
          <a:p>
            <a:fld id="{E47A76A3-2CB1-1E46-813C-C70EC6F1F5B6}" type="slidenum">
              <a:rPr lang="x-none" smtClean="0"/>
              <a:pPr/>
              <a:t>‹#›</a:t>
            </a:fld>
            <a:endParaRPr lang="x-none"/>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4965885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D6DCE01-5B59-A24C-A3E0-D0F567695364}" type="datetimeFigureOut">
              <a:rPr lang="x-none" smtClean="0"/>
              <a:pPr/>
              <a:t>02/04/2024</a:t>
            </a:fld>
            <a:endParaRPr lang="x-none"/>
          </a:p>
        </p:txBody>
      </p:sp>
      <p:sp>
        <p:nvSpPr>
          <p:cNvPr id="5" name="Footer Placeholder 4"/>
          <p:cNvSpPr>
            <a:spLocks noGrp="1"/>
          </p:cNvSpPr>
          <p:nvPr>
            <p:ph type="ftr" sz="quarter" idx="11"/>
          </p:nvPr>
        </p:nvSpPr>
        <p:spPr/>
        <p:txBody>
          <a:bodyPr/>
          <a:lstStyle/>
          <a:p>
            <a:endParaRPr lang="x-none"/>
          </a:p>
        </p:txBody>
      </p:sp>
      <p:sp>
        <p:nvSpPr>
          <p:cNvPr id="6" name="Slide Number Placeholder 5"/>
          <p:cNvSpPr>
            <a:spLocks noGrp="1"/>
          </p:cNvSpPr>
          <p:nvPr>
            <p:ph type="sldNum" sz="quarter" idx="12"/>
          </p:nvPr>
        </p:nvSpPr>
        <p:spPr/>
        <p:txBody>
          <a:bodyPr/>
          <a:lstStyle/>
          <a:p>
            <a:fld id="{E47A76A3-2CB1-1E46-813C-C70EC6F1F5B6}" type="slidenum">
              <a:rPr lang="x-none" smtClean="0"/>
              <a:pPr/>
              <a:t>‹#›</a:t>
            </a:fld>
            <a:endParaRPr lang="x-none"/>
          </a:p>
        </p:txBody>
      </p:sp>
    </p:spTree>
    <p:extLst>
      <p:ext uri="{BB962C8B-B14F-4D97-AF65-F5344CB8AC3E}">
        <p14:creationId xmlns:p14="http://schemas.microsoft.com/office/powerpoint/2010/main" val="14725930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D6DCE01-5B59-A24C-A3E0-D0F567695364}" type="datetimeFigureOut">
              <a:rPr lang="x-none" smtClean="0"/>
              <a:pPr/>
              <a:t>02/04/2024</a:t>
            </a:fld>
            <a:endParaRPr lang="x-none"/>
          </a:p>
        </p:txBody>
      </p:sp>
      <p:sp>
        <p:nvSpPr>
          <p:cNvPr id="5" name="Footer Placeholder 4"/>
          <p:cNvSpPr>
            <a:spLocks noGrp="1"/>
          </p:cNvSpPr>
          <p:nvPr>
            <p:ph type="ftr" sz="quarter" idx="11"/>
          </p:nvPr>
        </p:nvSpPr>
        <p:spPr/>
        <p:txBody>
          <a:bodyPr/>
          <a:lstStyle/>
          <a:p>
            <a:endParaRPr lang="x-none"/>
          </a:p>
        </p:txBody>
      </p:sp>
      <p:sp>
        <p:nvSpPr>
          <p:cNvPr id="6" name="Slide Number Placeholder 5"/>
          <p:cNvSpPr>
            <a:spLocks noGrp="1"/>
          </p:cNvSpPr>
          <p:nvPr>
            <p:ph type="sldNum" sz="quarter" idx="12"/>
          </p:nvPr>
        </p:nvSpPr>
        <p:spPr/>
        <p:txBody>
          <a:bodyPr/>
          <a:lstStyle/>
          <a:p>
            <a:fld id="{E47A76A3-2CB1-1E46-813C-C70EC6F1F5B6}" type="slidenum">
              <a:rPr lang="x-none" smtClean="0"/>
              <a:pPr/>
              <a:t>‹#›</a:t>
            </a:fld>
            <a:endParaRPr lang="x-none"/>
          </a:p>
        </p:txBody>
      </p:sp>
    </p:spTree>
    <p:extLst>
      <p:ext uri="{BB962C8B-B14F-4D97-AF65-F5344CB8AC3E}">
        <p14:creationId xmlns:p14="http://schemas.microsoft.com/office/powerpoint/2010/main" val="25571753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D6DCE01-5B59-A24C-A3E0-D0F567695364}" type="datetimeFigureOut">
              <a:rPr lang="x-none" smtClean="0"/>
              <a:pPr/>
              <a:t>02/04/2024</a:t>
            </a:fld>
            <a:endParaRPr lang="x-none"/>
          </a:p>
        </p:txBody>
      </p:sp>
      <p:sp>
        <p:nvSpPr>
          <p:cNvPr id="5" name="Footer Placeholder 4"/>
          <p:cNvSpPr>
            <a:spLocks noGrp="1"/>
          </p:cNvSpPr>
          <p:nvPr>
            <p:ph type="ftr" sz="quarter" idx="11"/>
          </p:nvPr>
        </p:nvSpPr>
        <p:spPr/>
        <p:txBody>
          <a:bodyPr/>
          <a:lstStyle/>
          <a:p>
            <a:endParaRPr lang="x-none"/>
          </a:p>
        </p:txBody>
      </p:sp>
      <p:sp>
        <p:nvSpPr>
          <p:cNvPr id="6" name="Slide Number Placeholder 5"/>
          <p:cNvSpPr>
            <a:spLocks noGrp="1"/>
          </p:cNvSpPr>
          <p:nvPr>
            <p:ph type="sldNum" sz="quarter" idx="12"/>
          </p:nvPr>
        </p:nvSpPr>
        <p:spPr/>
        <p:txBody>
          <a:bodyPr/>
          <a:lstStyle/>
          <a:p>
            <a:fld id="{E47A76A3-2CB1-1E46-813C-C70EC6F1F5B6}" type="slidenum">
              <a:rPr lang="x-none" smtClean="0"/>
              <a:pPr/>
              <a:t>‹#›</a:t>
            </a:fld>
            <a:endParaRPr lang="x-none"/>
          </a:p>
        </p:txBody>
      </p:sp>
    </p:spTree>
    <p:extLst>
      <p:ext uri="{BB962C8B-B14F-4D97-AF65-F5344CB8AC3E}">
        <p14:creationId xmlns:p14="http://schemas.microsoft.com/office/powerpoint/2010/main" val="4823515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D6DCE01-5B59-A24C-A3E0-D0F567695364}" type="datetimeFigureOut">
              <a:rPr lang="x-none" smtClean="0"/>
              <a:pPr/>
              <a:t>02/04/2024</a:t>
            </a:fld>
            <a:endParaRPr lang="x-none"/>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x-none"/>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E47A76A3-2CB1-1E46-813C-C70EC6F1F5B6}" type="slidenum">
              <a:rPr lang="x-none" smtClean="0"/>
              <a:pPr/>
              <a:t>‹#›</a:t>
            </a:fld>
            <a:endParaRPr lang="x-none"/>
          </a:p>
        </p:txBody>
      </p:sp>
    </p:spTree>
    <p:extLst>
      <p:ext uri="{BB962C8B-B14F-4D97-AF65-F5344CB8AC3E}">
        <p14:creationId xmlns:p14="http://schemas.microsoft.com/office/powerpoint/2010/main" val="2761949835"/>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4" r:id="rId11"/>
    <p:sldLayoutId id="2147483755" r:id="rId12"/>
    <p:sldLayoutId id="2147483756" r:id="rId13"/>
    <p:sldLayoutId id="2147483757" r:id="rId14"/>
    <p:sldLayoutId id="2147483758" r:id="rId15"/>
    <p:sldLayoutId id="2147483759"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DB90D7-71BA-7340-B6D6-81FE2F75DDF0}"/>
              </a:ext>
            </a:extLst>
          </p:cNvPr>
          <p:cNvSpPr>
            <a:spLocks noGrp="1"/>
          </p:cNvSpPr>
          <p:nvPr>
            <p:ph type="title"/>
          </p:nvPr>
        </p:nvSpPr>
        <p:spPr>
          <a:xfrm>
            <a:off x="1319461" y="1237957"/>
            <a:ext cx="9188117" cy="4262511"/>
          </a:xfrm>
        </p:spPr>
        <p:txBody>
          <a:bodyPr>
            <a:normAutofit fontScale="90000"/>
          </a:bodyPr>
          <a:lstStyle/>
          <a:p>
            <a:pPr algn="ctr"/>
            <a:r>
              <a:rPr lang="en-GB" sz="5400" b="1" dirty="0">
                <a:latin typeface="Times New Roman" panose="02020603050405020304" pitchFamily="18" charset="0"/>
                <a:cs typeface="Times New Roman" panose="02020603050405020304" pitchFamily="18" charset="0"/>
              </a:rPr>
              <a:t>H</a:t>
            </a:r>
            <a:r>
              <a:rPr lang="x-none" sz="5400" b="1" dirty="0">
                <a:latin typeface="Times New Roman" panose="02020603050405020304" pitchFamily="18" charset="0"/>
                <a:cs typeface="Times New Roman" panose="02020603050405020304" pitchFamily="18" charset="0"/>
              </a:rPr>
              <a:t>ƯỚNG DẪN GIẢI ĐỀ MINH HOẠ</a:t>
            </a:r>
            <a:br>
              <a:rPr lang="x-none" sz="5400" b="1" dirty="0">
                <a:latin typeface="Times New Roman" panose="02020603050405020304" pitchFamily="18" charset="0"/>
                <a:cs typeface="Times New Roman" panose="02020603050405020304" pitchFamily="18" charset="0"/>
              </a:rPr>
            </a:br>
            <a:r>
              <a:rPr lang="x-none" sz="5400" b="1" dirty="0">
                <a:latin typeface="Times New Roman" panose="02020603050405020304" pitchFamily="18" charset="0"/>
                <a:cs typeface="Times New Roman" panose="02020603050405020304" pitchFamily="18" charset="0"/>
              </a:rPr>
              <a:t>KÌ THI TỐT NGHIỆP THPT </a:t>
            </a:r>
            <a:r>
              <a:rPr lang="x-none" sz="5400" b="1">
                <a:latin typeface="Times New Roman" panose="02020603050405020304" pitchFamily="18" charset="0"/>
                <a:cs typeface="Times New Roman" panose="02020603050405020304" pitchFamily="18" charset="0"/>
              </a:rPr>
              <a:t>QG 2024</a:t>
            </a:r>
            <a:br>
              <a:rPr lang="en-US" sz="5400" b="1" dirty="0">
                <a:latin typeface="Times New Roman" panose="02020603050405020304" pitchFamily="18" charset="0"/>
                <a:cs typeface="Times New Roman" panose="02020603050405020304" pitchFamily="18" charset="0"/>
              </a:rPr>
            </a:br>
            <a:br>
              <a:rPr lang="en-US" sz="5400" b="1" dirty="0">
                <a:latin typeface="Times New Roman" panose="02020603050405020304" pitchFamily="18" charset="0"/>
                <a:cs typeface="Times New Roman" panose="02020603050405020304" pitchFamily="18" charset="0"/>
              </a:rPr>
            </a:br>
            <a:r>
              <a:rPr lang="en-US" sz="2800" b="1" dirty="0" err="1">
                <a:latin typeface="Times New Roman" panose="02020603050405020304" pitchFamily="18" charset="0"/>
                <a:cs typeface="Times New Roman" panose="02020603050405020304" pitchFamily="18" charset="0"/>
              </a:rPr>
              <a:t>Thạc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sĩ</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Nguyễn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Văn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Thành</a:t>
            </a:r>
            <a:endParaRPr lang="x-none" sz="5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51805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73394-07FB-2846-8ACC-AE94FFD295A4}"/>
              </a:ext>
            </a:extLst>
          </p:cNvPr>
          <p:cNvSpPr>
            <a:spLocks noGrp="1"/>
          </p:cNvSpPr>
          <p:nvPr>
            <p:ph type="ctrTitle"/>
          </p:nvPr>
        </p:nvSpPr>
        <p:spPr/>
        <p:txBody>
          <a:bodyPr/>
          <a:lstStyle/>
          <a:p>
            <a:endParaRPr lang="x-none" dirty="0"/>
          </a:p>
        </p:txBody>
      </p:sp>
      <p:sp>
        <p:nvSpPr>
          <p:cNvPr id="3" name="Subtitle 2">
            <a:extLst>
              <a:ext uri="{FF2B5EF4-FFF2-40B4-BE49-F238E27FC236}">
                <a16:creationId xmlns:a16="http://schemas.microsoft.com/office/drawing/2014/main" id="{3F353CDC-169A-3C4C-828E-99A2C045D682}"/>
              </a:ext>
            </a:extLst>
          </p:cNvPr>
          <p:cNvSpPr>
            <a:spLocks noGrp="1"/>
          </p:cNvSpPr>
          <p:nvPr>
            <p:ph type="subTitle" idx="1"/>
          </p:nvPr>
        </p:nvSpPr>
        <p:spPr/>
        <p:txBody>
          <a:bodyPr/>
          <a:lstStyle/>
          <a:p>
            <a:endParaRPr lang="x-none"/>
          </a:p>
        </p:txBody>
      </p:sp>
      <p:pic>
        <p:nvPicPr>
          <p:cNvPr id="5" name="Picture 4">
            <a:extLst>
              <a:ext uri="{FF2B5EF4-FFF2-40B4-BE49-F238E27FC236}">
                <a16:creationId xmlns:a16="http://schemas.microsoft.com/office/drawing/2014/main" id="{BFDBEF98-563F-2747-BB25-C6DDF61866EF}"/>
              </a:ext>
            </a:extLst>
          </p:cNvPr>
          <p:cNvPicPr>
            <a:picLocks noChangeAspect="1"/>
          </p:cNvPicPr>
          <p:nvPr/>
        </p:nvPicPr>
        <p:blipFill>
          <a:blip r:embed="rId3"/>
          <a:stretch>
            <a:fillRect/>
          </a:stretch>
        </p:blipFill>
        <p:spPr>
          <a:xfrm>
            <a:off x="2468264" y="0"/>
            <a:ext cx="4945410" cy="6858000"/>
          </a:xfrm>
          <a:prstGeom prst="rect">
            <a:avLst/>
          </a:prstGeom>
        </p:spPr>
      </p:pic>
    </p:spTree>
    <p:extLst>
      <p:ext uri="{BB962C8B-B14F-4D97-AF65-F5344CB8AC3E}">
        <p14:creationId xmlns:p14="http://schemas.microsoft.com/office/powerpoint/2010/main" val="35495216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C3790A-1E8B-6B48-914E-D32DBF0E333C}"/>
              </a:ext>
            </a:extLst>
          </p:cNvPr>
          <p:cNvSpPr>
            <a:spLocks noGrp="1"/>
          </p:cNvSpPr>
          <p:nvPr>
            <p:ph idx="1"/>
          </p:nvPr>
        </p:nvSpPr>
        <p:spPr>
          <a:xfrm>
            <a:off x="431800" y="178276"/>
            <a:ext cx="4505960" cy="830997"/>
          </a:xfrm>
        </p:spPr>
        <p:txBody>
          <a:bodyPr>
            <a:normAutofit fontScale="92500" lnSpcReduction="10000"/>
          </a:bodyPr>
          <a:lstStyle/>
          <a:p>
            <a:pPr marL="571500" indent="-571500">
              <a:buAutoNum type="romanUcPeriod"/>
            </a:pPr>
            <a:r>
              <a:rPr lang="x-none" sz="2400" dirty="0">
                <a:latin typeface="Times New Roman" panose="02020603050405020304" pitchFamily="18" charset="0"/>
                <a:cs typeface="Times New Roman" panose="02020603050405020304" pitchFamily="18" charset="0"/>
              </a:rPr>
              <a:t>ĐỌC HIỂU (3,0 ĐIỂM)</a:t>
            </a:r>
          </a:p>
          <a:p>
            <a:pPr marL="0" indent="0">
              <a:buNone/>
            </a:pPr>
            <a:r>
              <a:rPr kumimoji="0" lang="x-none" altLang="x-none" sz="2400" b="1"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Đọc đoạn trích:</a:t>
            </a:r>
            <a:endParaRPr kumimoji="0" lang="x-none" altLang="x-none"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
        <p:nvSpPr>
          <p:cNvPr id="6" name="Rectangle 1">
            <a:extLst>
              <a:ext uri="{FF2B5EF4-FFF2-40B4-BE49-F238E27FC236}">
                <a16:creationId xmlns:a16="http://schemas.microsoft.com/office/drawing/2014/main" id="{A27C4FBC-B876-1746-83C5-84215D0E818F}"/>
              </a:ext>
            </a:extLst>
          </p:cNvPr>
          <p:cNvSpPr>
            <a:spLocks noChangeArrowheads="1"/>
          </p:cNvSpPr>
          <p:nvPr/>
        </p:nvSpPr>
        <p:spPr bwMode="auto">
          <a:xfrm>
            <a:off x="99060" y="5923137"/>
            <a:ext cx="4505960" cy="83099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x-none" altLang="x-none" sz="16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(Trích Những đám mây cuối trời, Đoàn Văn Mật, Ngoài mây trời đầy trống vắng, NXB Hội Nhà văn, 2023, tr. 53-54)</a:t>
            </a:r>
            <a:endParaRPr kumimoji="0" lang="x-none" altLang="x-none" sz="2800" b="0" i="0" u="none" strike="noStrike" cap="none" normalizeH="0" baseline="0" dirty="0">
              <a:ln>
                <a:noFill/>
              </a:ln>
              <a:solidFill>
                <a:schemeClr val="tx1"/>
              </a:solidFill>
              <a:effectLst/>
              <a:latin typeface="Arial" panose="020B0604020202020204" pitchFamily="34" charset="0"/>
            </a:endParaRPr>
          </a:p>
        </p:txBody>
      </p:sp>
      <p:sp>
        <p:nvSpPr>
          <p:cNvPr id="7" name="TextBox 6">
            <a:extLst>
              <a:ext uri="{FF2B5EF4-FFF2-40B4-BE49-F238E27FC236}">
                <a16:creationId xmlns:a16="http://schemas.microsoft.com/office/drawing/2014/main" id="{BD646C8F-BFF8-504E-8873-3CB0BABC7D73}"/>
              </a:ext>
            </a:extLst>
          </p:cNvPr>
          <p:cNvSpPr txBox="1"/>
          <p:nvPr/>
        </p:nvSpPr>
        <p:spPr>
          <a:xfrm>
            <a:off x="5270500" y="415941"/>
            <a:ext cx="6144259" cy="6740307"/>
          </a:xfrm>
          <a:prstGeom prst="rect">
            <a:avLst/>
          </a:prstGeom>
          <a:noFill/>
        </p:spPr>
        <p:txBody>
          <a:bodyPr wrap="square" rtlCol="0">
            <a:spAutoFit/>
          </a:bodyPr>
          <a:lstStyle/>
          <a:p>
            <a:pPr algn="just"/>
            <a:r>
              <a:rPr lang="vi-VN" sz="2400" b="1" i="0" dirty="0">
                <a:solidFill>
                  <a:srgbClr val="000000"/>
                </a:solidFill>
                <a:effectLst/>
                <a:latin typeface="arial" panose="020B0604020202020204" pitchFamily="34" charset="0"/>
              </a:rPr>
              <a:t>Câu 1</a:t>
            </a:r>
            <a:r>
              <a:rPr lang="vi-VN" sz="2400" b="0" i="0" dirty="0">
                <a:solidFill>
                  <a:srgbClr val="000000"/>
                </a:solidFill>
                <a:effectLst/>
                <a:latin typeface="arial" panose="020B0604020202020204" pitchFamily="34" charset="0"/>
              </a:rPr>
              <a:t>. Xác định thể thơ của đoạn trích.</a:t>
            </a:r>
            <a:endParaRPr lang="vi-VN" sz="2400" b="0" i="0" dirty="0">
              <a:solidFill>
                <a:srgbClr val="686868"/>
              </a:solidFill>
              <a:effectLst/>
              <a:latin typeface="Arial" panose="020B0604020202020204" pitchFamily="34" charset="0"/>
            </a:endParaRPr>
          </a:p>
          <a:p>
            <a:pPr algn="just"/>
            <a:r>
              <a:rPr lang="vi-VN" sz="2400" b="1" i="0" dirty="0">
                <a:solidFill>
                  <a:srgbClr val="000000"/>
                </a:solidFill>
                <a:effectLst/>
                <a:latin typeface="arial" panose="020B0604020202020204" pitchFamily="34" charset="0"/>
              </a:rPr>
              <a:t>Câu 2.</a:t>
            </a:r>
            <a:r>
              <a:rPr lang="vi-VN" sz="2400" b="0" i="0" dirty="0">
                <a:solidFill>
                  <a:srgbClr val="000000"/>
                </a:solidFill>
                <a:effectLst/>
                <a:latin typeface="arial" panose="020B0604020202020204" pitchFamily="34" charset="0"/>
              </a:rPr>
              <a:t> Chỉ ra biện pháp tu từ được thể hiện trong những dòng thơ sau:</a:t>
            </a:r>
            <a:endParaRPr lang="vi-VN" sz="2400" b="0" i="0" dirty="0">
              <a:solidFill>
                <a:srgbClr val="686868"/>
              </a:solidFill>
              <a:effectLst/>
              <a:latin typeface="Arial" panose="020B0604020202020204" pitchFamily="34" charset="0"/>
            </a:endParaRPr>
          </a:p>
          <a:p>
            <a:pPr algn="l"/>
            <a:r>
              <a:rPr lang="vi-VN" sz="2400" b="0" i="1" dirty="0">
                <a:solidFill>
                  <a:srgbClr val="000000"/>
                </a:solidFill>
                <a:effectLst/>
                <a:latin typeface="arial" panose="020B0604020202020204" pitchFamily="34" charset="0"/>
              </a:rPr>
              <a:t>bay như chưa biết mình từ nước</a:t>
            </a:r>
            <a:endParaRPr lang="vi-VN" sz="2400" b="0" i="0" dirty="0">
              <a:solidFill>
                <a:srgbClr val="686868"/>
              </a:solidFill>
              <a:effectLst/>
              <a:latin typeface="Arial" panose="020B0604020202020204" pitchFamily="34" charset="0"/>
            </a:endParaRPr>
          </a:p>
          <a:p>
            <a:pPr algn="l"/>
            <a:r>
              <a:rPr lang="vi-VN" sz="2400" b="0" i="1" dirty="0">
                <a:solidFill>
                  <a:srgbClr val="000000"/>
                </a:solidFill>
                <a:effectLst/>
                <a:latin typeface="arial" panose="020B0604020202020204" pitchFamily="34" charset="0"/>
              </a:rPr>
              <a:t>chưa từng hóa cơn mưa</a:t>
            </a:r>
            <a:endParaRPr lang="vi-VN" sz="2400" b="0" i="0" dirty="0">
              <a:solidFill>
                <a:srgbClr val="686868"/>
              </a:solidFill>
              <a:effectLst/>
              <a:latin typeface="Arial" panose="020B0604020202020204" pitchFamily="34" charset="0"/>
            </a:endParaRPr>
          </a:p>
          <a:p>
            <a:pPr algn="l"/>
            <a:r>
              <a:rPr lang="vi-VN" sz="2400" b="0" i="1" dirty="0">
                <a:solidFill>
                  <a:srgbClr val="000000"/>
                </a:solidFill>
                <a:effectLst/>
                <a:latin typeface="arial" panose="020B0604020202020204" pitchFamily="34" charset="0"/>
              </a:rPr>
              <a:t>chưa từng có phút giây cuồng nộ</a:t>
            </a:r>
            <a:endParaRPr lang="vi-VN" sz="2400" b="0" i="0" dirty="0">
              <a:solidFill>
                <a:srgbClr val="686868"/>
              </a:solidFill>
              <a:effectLst/>
              <a:latin typeface="Arial" panose="020B0604020202020204" pitchFamily="34" charset="0"/>
            </a:endParaRPr>
          </a:p>
          <a:p>
            <a:pPr algn="l"/>
            <a:r>
              <a:rPr lang="vi-VN" sz="2400" b="0" i="1" dirty="0">
                <a:solidFill>
                  <a:srgbClr val="000000"/>
                </a:solidFill>
                <a:effectLst/>
                <a:latin typeface="arial" panose="020B0604020202020204" pitchFamily="34" charset="0"/>
              </a:rPr>
              <a:t>vô ưu bay, chẳng để ai ngờ...</a:t>
            </a:r>
            <a:endParaRPr lang="vi-VN" sz="2400" b="0" i="0" dirty="0">
              <a:solidFill>
                <a:srgbClr val="686868"/>
              </a:solidFill>
              <a:effectLst/>
              <a:latin typeface="Arial" panose="020B0604020202020204" pitchFamily="34" charset="0"/>
            </a:endParaRPr>
          </a:p>
          <a:p>
            <a:pPr algn="just"/>
            <a:r>
              <a:rPr lang="vi-VN" sz="2400" b="1" i="0" dirty="0">
                <a:solidFill>
                  <a:srgbClr val="000000"/>
                </a:solidFill>
                <a:effectLst/>
                <a:latin typeface="arial" panose="020B0604020202020204" pitchFamily="34" charset="0"/>
              </a:rPr>
              <a:t>Câu 3.</a:t>
            </a:r>
            <a:r>
              <a:rPr lang="vi-VN" sz="2400" b="0" i="0" dirty="0">
                <a:solidFill>
                  <a:srgbClr val="000000"/>
                </a:solidFill>
                <a:effectLst/>
                <a:latin typeface="arial" panose="020B0604020202020204" pitchFamily="34" charset="0"/>
              </a:rPr>
              <a:t> Nêu nội dung của những dòng thơ sau:</a:t>
            </a:r>
            <a:endParaRPr lang="vi-VN" sz="2400" b="0" i="0" dirty="0">
              <a:solidFill>
                <a:srgbClr val="686868"/>
              </a:solidFill>
              <a:effectLst/>
              <a:latin typeface="Arial" panose="020B0604020202020204" pitchFamily="34" charset="0"/>
            </a:endParaRPr>
          </a:p>
          <a:p>
            <a:pPr algn="l"/>
            <a:r>
              <a:rPr lang="vi-VN" sz="2400" b="0" i="1" dirty="0">
                <a:solidFill>
                  <a:srgbClr val="000000"/>
                </a:solidFill>
                <a:effectLst/>
                <a:latin typeface="arial" panose="020B0604020202020204" pitchFamily="34" charset="0"/>
              </a:rPr>
              <a:t>đã có lúc ghì mình sát đất</a:t>
            </a:r>
            <a:endParaRPr lang="vi-VN" sz="2400" b="0" i="0" dirty="0">
              <a:solidFill>
                <a:srgbClr val="686868"/>
              </a:solidFill>
              <a:effectLst/>
              <a:latin typeface="Arial" panose="020B0604020202020204" pitchFamily="34" charset="0"/>
            </a:endParaRPr>
          </a:p>
          <a:p>
            <a:pPr algn="l"/>
            <a:r>
              <a:rPr lang="vi-VN" sz="2400" b="0" i="1" dirty="0">
                <a:solidFill>
                  <a:srgbClr val="000000"/>
                </a:solidFill>
                <a:effectLst/>
                <a:latin typeface="arial" panose="020B0604020202020204" pitchFamily="34" charset="0"/>
              </a:rPr>
              <a:t>rồi bay theo mộng mị kiếp người</a:t>
            </a:r>
            <a:endParaRPr lang="vi-VN" sz="2400" b="0" i="0" dirty="0">
              <a:solidFill>
                <a:srgbClr val="686868"/>
              </a:solidFill>
              <a:effectLst/>
              <a:latin typeface="Arial" panose="020B0604020202020204" pitchFamily="34" charset="0"/>
            </a:endParaRPr>
          </a:p>
          <a:p>
            <a:pPr algn="l"/>
            <a:r>
              <a:rPr lang="vi-VN" sz="2400" b="0" i="1" dirty="0">
                <a:solidFill>
                  <a:srgbClr val="000000"/>
                </a:solidFill>
                <a:effectLst/>
                <a:latin typeface="arial" panose="020B0604020202020204" pitchFamily="34" charset="0"/>
              </a:rPr>
              <a:t>hòa tất thảy vào đời sống khác</a:t>
            </a:r>
            <a:endParaRPr lang="vi-VN" sz="2400" b="0" i="0" dirty="0">
              <a:solidFill>
                <a:srgbClr val="686868"/>
              </a:solidFill>
              <a:effectLst/>
              <a:latin typeface="Arial" panose="020B0604020202020204" pitchFamily="34" charset="0"/>
            </a:endParaRPr>
          </a:p>
          <a:p>
            <a:pPr algn="l"/>
            <a:r>
              <a:rPr lang="vi-VN" sz="2400" b="0" i="1" dirty="0">
                <a:solidFill>
                  <a:srgbClr val="000000"/>
                </a:solidFill>
                <a:effectLst/>
                <a:latin typeface="arial" panose="020B0604020202020204" pitchFamily="34" charset="0"/>
              </a:rPr>
              <a:t>lại làm mấy di tán lưng trời</a:t>
            </a:r>
            <a:endParaRPr lang="vi-VN" sz="2400" b="0" i="0" dirty="0">
              <a:solidFill>
                <a:srgbClr val="686868"/>
              </a:solidFill>
              <a:effectLst/>
              <a:latin typeface="Arial" panose="020B0604020202020204" pitchFamily="34" charset="0"/>
            </a:endParaRPr>
          </a:p>
          <a:p>
            <a:pPr algn="just"/>
            <a:r>
              <a:rPr lang="vi-VN" sz="2400" b="1" i="0" dirty="0">
                <a:solidFill>
                  <a:srgbClr val="000000"/>
                </a:solidFill>
                <a:effectLst/>
                <a:latin typeface="arial" panose="020B0604020202020204" pitchFamily="34" charset="0"/>
              </a:rPr>
              <a:t>Câu 4.</a:t>
            </a:r>
            <a:r>
              <a:rPr lang="vi-VN" sz="2400" b="0" i="0" dirty="0">
                <a:solidFill>
                  <a:srgbClr val="000000"/>
                </a:solidFill>
                <a:effectLst/>
                <a:latin typeface="arial" panose="020B0604020202020204" pitchFamily="34" charset="0"/>
              </a:rPr>
              <a:t> Từ suy ngẫm của tác giả về </a:t>
            </a:r>
            <a:r>
              <a:rPr lang="vi-VN" sz="2400" b="0" i="1" dirty="0">
                <a:solidFill>
                  <a:srgbClr val="000000"/>
                </a:solidFill>
                <a:effectLst/>
                <a:latin typeface="arial" panose="020B0604020202020204" pitchFamily="34" charset="0"/>
              </a:rPr>
              <a:t>Những đám mây cuối trời</a:t>
            </a:r>
            <a:r>
              <a:rPr lang="vi-VN" sz="2400" b="0" i="0" dirty="0">
                <a:solidFill>
                  <a:srgbClr val="000000"/>
                </a:solidFill>
                <a:effectLst/>
                <a:latin typeface="arial" panose="020B0604020202020204" pitchFamily="34" charset="0"/>
              </a:rPr>
              <a:t> trong đoạn trích trên, anh/chị hãy rút ra bài học về lẽ sống cho bản thân.</a:t>
            </a:r>
            <a:endParaRPr lang="vi-VN" sz="2400" b="0" i="0" dirty="0">
              <a:solidFill>
                <a:srgbClr val="686868"/>
              </a:solidFill>
              <a:effectLst/>
              <a:latin typeface="Arial" panose="020B0604020202020204" pitchFamily="34" charset="0"/>
            </a:endParaRPr>
          </a:p>
          <a:p>
            <a:endParaRPr lang="x-none" sz="2400" dirty="0"/>
          </a:p>
        </p:txBody>
      </p:sp>
      <p:sp>
        <p:nvSpPr>
          <p:cNvPr id="10" name="TextBox 9">
            <a:extLst>
              <a:ext uri="{FF2B5EF4-FFF2-40B4-BE49-F238E27FC236}">
                <a16:creationId xmlns:a16="http://schemas.microsoft.com/office/drawing/2014/main" id="{842A3D72-3536-AA4C-8D2C-3EDB5EF11D56}"/>
              </a:ext>
            </a:extLst>
          </p:cNvPr>
          <p:cNvSpPr txBox="1"/>
          <p:nvPr/>
        </p:nvSpPr>
        <p:spPr>
          <a:xfrm>
            <a:off x="99060" y="991172"/>
            <a:ext cx="4505960" cy="5016758"/>
          </a:xfrm>
          <a:prstGeom prst="rect">
            <a:avLst/>
          </a:prstGeom>
          <a:noFill/>
        </p:spPr>
        <p:txBody>
          <a:bodyPr wrap="square" rtlCol="0">
            <a:spAutoFit/>
          </a:bodyPr>
          <a:lstStyle/>
          <a:p>
            <a:pPr algn="just" fontAlgn="t"/>
            <a:r>
              <a:rPr lang="vi-VN" sz="2000" i="1" dirty="0">
                <a:solidFill>
                  <a:srgbClr val="000000"/>
                </a:solidFill>
                <a:effectLst/>
              </a:rPr>
              <a:t>Đã dạt về cuối trời</a:t>
            </a:r>
            <a:endParaRPr lang="vi-VN" sz="2000" dirty="0">
              <a:effectLst/>
            </a:endParaRPr>
          </a:p>
          <a:p>
            <a:pPr algn="just" fontAlgn="t"/>
            <a:r>
              <a:rPr lang="vi-VN" sz="2000" i="1" dirty="0">
                <a:solidFill>
                  <a:srgbClr val="000000"/>
                </a:solidFill>
                <a:effectLst/>
              </a:rPr>
              <a:t>Vẫn đổ bóng sang vòm trời khác</a:t>
            </a:r>
            <a:endParaRPr lang="vi-VN" sz="2000" dirty="0">
              <a:effectLst/>
            </a:endParaRPr>
          </a:p>
          <a:p>
            <a:pPr algn="just" fontAlgn="t"/>
            <a:r>
              <a:rPr lang="vi-VN" sz="2000" i="1" dirty="0">
                <a:solidFill>
                  <a:srgbClr val="000000"/>
                </a:solidFill>
                <a:effectLst/>
              </a:rPr>
              <a:t>Những đám mây kia ơi</a:t>
            </a:r>
            <a:endParaRPr lang="vi-VN" sz="2000" dirty="0">
              <a:effectLst/>
            </a:endParaRPr>
          </a:p>
          <a:p>
            <a:pPr algn="just" fontAlgn="t"/>
            <a:r>
              <a:rPr lang="vi-VN" sz="2000" i="1" dirty="0">
                <a:solidFill>
                  <a:srgbClr val="000000"/>
                </a:solidFill>
                <a:effectLst/>
              </a:rPr>
              <a:t>Bay nhẹ thế làm ta kinh ngạc</a:t>
            </a:r>
            <a:endParaRPr lang="vi-VN" sz="2000" dirty="0">
              <a:effectLst/>
            </a:endParaRPr>
          </a:p>
          <a:p>
            <a:pPr algn="just" fontAlgn="t"/>
            <a:r>
              <a:rPr lang="vi-VN" sz="2000" i="1" dirty="0">
                <a:solidFill>
                  <a:srgbClr val="000000"/>
                </a:solidFill>
                <a:effectLst/>
              </a:rPr>
              <a:t> </a:t>
            </a:r>
            <a:endParaRPr lang="vi-VN" sz="2000" dirty="0">
              <a:effectLst/>
            </a:endParaRPr>
          </a:p>
          <a:p>
            <a:pPr algn="just" fontAlgn="t"/>
            <a:r>
              <a:rPr lang="vi-VN" sz="2000" i="1" dirty="0">
                <a:solidFill>
                  <a:srgbClr val="000000"/>
                </a:solidFill>
                <a:effectLst/>
              </a:rPr>
              <a:t>Bay như chưa biết mình từ nước</a:t>
            </a:r>
            <a:endParaRPr lang="vi-VN" sz="2000" dirty="0">
              <a:effectLst/>
            </a:endParaRPr>
          </a:p>
          <a:p>
            <a:pPr algn="just" fontAlgn="t"/>
            <a:r>
              <a:rPr lang="vi-VN" sz="2000" i="1" dirty="0">
                <a:solidFill>
                  <a:srgbClr val="000000"/>
                </a:solidFill>
                <a:effectLst/>
              </a:rPr>
              <a:t>Chưa từng hóa cơn mưa</a:t>
            </a:r>
            <a:endParaRPr lang="vi-VN" sz="2000" dirty="0">
              <a:effectLst/>
            </a:endParaRPr>
          </a:p>
          <a:p>
            <a:pPr algn="just" fontAlgn="t"/>
            <a:r>
              <a:rPr lang="vi-VN" sz="2000" i="1" dirty="0">
                <a:solidFill>
                  <a:srgbClr val="000000"/>
                </a:solidFill>
                <a:effectLst/>
              </a:rPr>
              <a:t>Chưa từng có phút giây cuồng nộ</a:t>
            </a:r>
            <a:endParaRPr lang="vi-VN" sz="2000" dirty="0">
              <a:effectLst/>
            </a:endParaRPr>
          </a:p>
          <a:p>
            <a:pPr algn="just" fontAlgn="t"/>
            <a:r>
              <a:rPr lang="vi-VN" sz="2000" i="1" dirty="0">
                <a:solidFill>
                  <a:srgbClr val="000000"/>
                </a:solidFill>
                <a:effectLst/>
              </a:rPr>
              <a:t>Vô ưu bay, chẳng để ai ngờ...</a:t>
            </a:r>
          </a:p>
          <a:p>
            <a:pPr algn="just" fontAlgn="t"/>
            <a:r>
              <a:rPr lang="vi-VN" sz="2000" i="1" dirty="0">
                <a:solidFill>
                  <a:srgbClr val="000000"/>
                </a:solidFill>
                <a:effectLst/>
              </a:rPr>
              <a:t>Những đám mây kia ơi</a:t>
            </a:r>
            <a:endParaRPr lang="vi-VN" sz="2000" dirty="0">
              <a:effectLst/>
            </a:endParaRPr>
          </a:p>
          <a:p>
            <a:pPr algn="just" fontAlgn="t"/>
            <a:r>
              <a:rPr lang="vi-VN" sz="2000" i="1" dirty="0">
                <a:solidFill>
                  <a:srgbClr val="000000"/>
                </a:solidFill>
                <a:effectLst/>
              </a:rPr>
              <a:t>Chân trời ấy làm sao chứa được</a:t>
            </a:r>
            <a:endParaRPr lang="vi-VN" sz="2000" dirty="0">
              <a:effectLst/>
            </a:endParaRPr>
          </a:p>
          <a:p>
            <a:pPr algn="just" fontAlgn="t"/>
            <a:r>
              <a:rPr lang="vi-VN" sz="2000" i="1" dirty="0">
                <a:solidFill>
                  <a:srgbClr val="000000"/>
                </a:solidFill>
                <a:effectLst/>
              </a:rPr>
              <a:t> </a:t>
            </a:r>
            <a:endParaRPr lang="vi-VN" sz="2000" dirty="0">
              <a:effectLst/>
            </a:endParaRPr>
          </a:p>
          <a:p>
            <a:pPr algn="just" fontAlgn="t"/>
            <a:r>
              <a:rPr lang="vi-VN" sz="2000" i="1" dirty="0">
                <a:solidFill>
                  <a:srgbClr val="000000"/>
                </a:solidFill>
                <a:effectLst/>
              </a:rPr>
              <a:t>Đã có lúc ghì mình sát đất</a:t>
            </a:r>
            <a:endParaRPr lang="vi-VN" sz="2000" dirty="0">
              <a:effectLst/>
            </a:endParaRPr>
          </a:p>
          <a:p>
            <a:pPr algn="just" fontAlgn="t"/>
            <a:r>
              <a:rPr lang="vi-VN" sz="2000" i="1" dirty="0">
                <a:solidFill>
                  <a:srgbClr val="000000"/>
                </a:solidFill>
                <a:effectLst/>
              </a:rPr>
              <a:t>Rồi bay theo mộng mị kiếp người</a:t>
            </a:r>
            <a:endParaRPr lang="vi-VN" sz="2000" dirty="0">
              <a:effectLst/>
            </a:endParaRPr>
          </a:p>
          <a:p>
            <a:pPr algn="just" fontAlgn="t"/>
            <a:r>
              <a:rPr lang="vi-VN" sz="2000" i="1" dirty="0">
                <a:solidFill>
                  <a:srgbClr val="000000"/>
                </a:solidFill>
                <a:effectLst/>
              </a:rPr>
              <a:t>Hòa tất thảy vào đời sống khác</a:t>
            </a:r>
            <a:endParaRPr lang="vi-VN" sz="2000" dirty="0">
              <a:effectLst/>
            </a:endParaRPr>
          </a:p>
          <a:p>
            <a:pPr algn="just" fontAlgn="t"/>
            <a:r>
              <a:rPr lang="vi-VN" sz="2000" i="1" dirty="0">
                <a:solidFill>
                  <a:srgbClr val="000000"/>
                </a:solidFill>
                <a:effectLst/>
              </a:rPr>
              <a:t>Lại làm mây di tán lưng trời…</a:t>
            </a:r>
            <a:endParaRPr lang="x-none" sz="2000" dirty="0"/>
          </a:p>
        </p:txBody>
      </p:sp>
    </p:spTree>
    <p:extLst>
      <p:ext uri="{BB962C8B-B14F-4D97-AF65-F5344CB8AC3E}">
        <p14:creationId xmlns:p14="http://schemas.microsoft.com/office/powerpoint/2010/main" val="19934683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484632"/>
            <a:ext cx="10058400" cy="612648"/>
          </a:xfrm>
        </p:spPr>
        <p:txBody>
          <a:bodyPr>
            <a:normAutofit fontScale="90000"/>
          </a:bodyPr>
          <a:lstStyle/>
          <a:p>
            <a:r>
              <a:rPr lang="en-US" sz="3600" dirty="0" err="1">
                <a:latin typeface="Times New Roman" pitchFamily="18" charset="0"/>
                <a:cs typeface="Times New Roman" pitchFamily="18" charset="0"/>
              </a:rPr>
              <a:t>Đọc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hiểu</a:t>
            </a:r>
            <a:endParaRPr lang="en-US" sz="3600" dirty="0">
              <a:latin typeface="Times New Roman" pitchFamily="18" charset="0"/>
              <a:cs typeface="Times New Roman" pitchFamily="18" charset="0"/>
            </a:endParaRPr>
          </a:p>
        </p:txBody>
      </p:sp>
      <p:sp>
        <p:nvSpPr>
          <p:cNvPr id="3" name="Content Placeholder 2"/>
          <p:cNvSpPr>
            <a:spLocks noGrp="1"/>
          </p:cNvSpPr>
          <p:nvPr>
            <p:ph idx="1"/>
          </p:nvPr>
        </p:nvSpPr>
        <p:spPr>
          <a:xfrm>
            <a:off x="1069848" y="1280160"/>
            <a:ext cx="10058400" cy="4892040"/>
          </a:xfrm>
        </p:spPr>
        <p:txBody>
          <a:bodyPr/>
          <a:lstStyle/>
          <a:p>
            <a:r>
              <a:rPr lang="vi-VN" sz="2800" dirty="0">
                <a:solidFill>
                  <a:schemeClr val="accent4">
                    <a:lumMod val="50000"/>
                  </a:schemeClr>
                </a:solidFill>
              </a:rPr>
              <a:t>Câu 1. Xác định thể thơ của đoạn trích: thể thơ tự do.</a:t>
            </a:r>
            <a:endParaRPr lang="en-US" sz="2800" dirty="0">
              <a:solidFill>
                <a:schemeClr val="accent4">
                  <a:lumMod val="50000"/>
                </a:schemeClr>
              </a:solidFill>
            </a:endParaRPr>
          </a:p>
          <a:p>
            <a:r>
              <a:rPr lang="vi-VN" sz="2800" dirty="0">
                <a:solidFill>
                  <a:schemeClr val="accent4">
                    <a:lumMod val="50000"/>
                  </a:schemeClr>
                </a:solidFill>
              </a:rPr>
              <a:t>Câu 2. Chỉ ra biện pháp tu từ được thể hiện trong những dòng thơ sau:</a:t>
            </a:r>
            <a:endParaRPr lang="en-US" sz="2800" dirty="0">
              <a:solidFill>
                <a:schemeClr val="accent4">
                  <a:lumMod val="50000"/>
                </a:schemeClr>
              </a:solidFill>
            </a:endParaRPr>
          </a:p>
          <a:p>
            <a:r>
              <a:rPr lang="vi-VN" sz="2800" i="1" dirty="0">
                <a:solidFill>
                  <a:srgbClr val="0070C0"/>
                </a:solidFill>
              </a:rPr>
              <a:t>bay như chưa biết mình từ nước</a:t>
            </a:r>
            <a:endParaRPr lang="en-US" sz="2800" dirty="0">
              <a:solidFill>
                <a:srgbClr val="0070C0"/>
              </a:solidFill>
            </a:endParaRPr>
          </a:p>
          <a:p>
            <a:r>
              <a:rPr lang="vi-VN" sz="2800" i="1" dirty="0">
                <a:solidFill>
                  <a:srgbClr val="0070C0"/>
                </a:solidFill>
              </a:rPr>
              <a:t>chưa từng hóa cơn mưa</a:t>
            </a:r>
            <a:endParaRPr lang="en-US" sz="2800" dirty="0">
              <a:solidFill>
                <a:srgbClr val="0070C0"/>
              </a:solidFill>
            </a:endParaRPr>
          </a:p>
          <a:p>
            <a:r>
              <a:rPr lang="vi-VN" sz="2800" i="1" dirty="0">
                <a:solidFill>
                  <a:srgbClr val="0070C0"/>
                </a:solidFill>
              </a:rPr>
              <a:t>chưa từng có phút giây cuồng nộ</a:t>
            </a:r>
            <a:endParaRPr lang="en-US" sz="2800" dirty="0">
              <a:solidFill>
                <a:srgbClr val="0070C0"/>
              </a:solidFill>
            </a:endParaRPr>
          </a:p>
          <a:p>
            <a:r>
              <a:rPr lang="vi-VN" sz="2800" i="1" dirty="0">
                <a:solidFill>
                  <a:srgbClr val="0070C0"/>
                </a:solidFill>
              </a:rPr>
              <a:t>vô ưu bay, chẳng để ai ngờ...</a:t>
            </a:r>
            <a:endParaRPr lang="en-US" sz="2800" dirty="0">
              <a:solidFill>
                <a:srgbClr val="0070C0"/>
              </a:solidFill>
            </a:endParaRPr>
          </a:p>
          <a:p>
            <a:r>
              <a:rPr lang="vi-VN" sz="2800" dirty="0">
                <a:solidFill>
                  <a:schemeClr val="accent3">
                    <a:lumMod val="50000"/>
                  </a:schemeClr>
                </a:solidFill>
              </a:rPr>
              <a:t>- Điệp ngữ: </a:t>
            </a:r>
            <a:r>
              <a:rPr lang="vi-VN" sz="2800" i="1" dirty="0">
                <a:solidFill>
                  <a:schemeClr val="accent3">
                    <a:lumMod val="50000"/>
                  </a:schemeClr>
                </a:solidFill>
              </a:rPr>
              <a:t>chưa từng</a:t>
            </a:r>
            <a:endParaRPr lang="en-US" sz="2800" dirty="0">
              <a:solidFill>
                <a:schemeClr val="accent3">
                  <a:lumMod val="50000"/>
                </a:schemeClr>
              </a:solidFill>
            </a:endParaRPr>
          </a:p>
          <a:p>
            <a:r>
              <a:rPr lang="vi-VN" sz="2800" dirty="0">
                <a:solidFill>
                  <a:schemeClr val="accent3">
                    <a:lumMod val="50000"/>
                  </a:schemeClr>
                </a:solidFill>
              </a:rPr>
              <a:t>- So sánh: </a:t>
            </a:r>
            <a:r>
              <a:rPr lang="vi-VN" sz="2800" i="1" dirty="0">
                <a:solidFill>
                  <a:schemeClr val="accent3">
                    <a:lumMod val="50000"/>
                  </a:schemeClr>
                </a:solidFill>
              </a:rPr>
              <a:t>bay như chưa biết mình từ nước</a:t>
            </a:r>
            <a:endParaRPr lang="en-US" sz="2800" dirty="0">
              <a:solidFill>
                <a:schemeClr val="accent3">
                  <a:lumMod val="50000"/>
                </a:schemeClr>
              </a:solidFill>
            </a:endParaRP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484632"/>
            <a:ext cx="10058400" cy="725190"/>
          </a:xfrm>
        </p:spPr>
        <p:txBody>
          <a:bodyPr>
            <a:normAutofit/>
          </a:bodyPr>
          <a:lstStyle/>
          <a:p>
            <a:r>
              <a:rPr lang="en-US" sz="3600" dirty="0" err="1">
                <a:latin typeface="Times New Roman" pitchFamily="18" charset="0"/>
                <a:cs typeface="Times New Roman" pitchFamily="18" charset="0"/>
              </a:rPr>
              <a:t>Đọc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hiểu</a:t>
            </a:r>
            <a:endParaRPr lang="en-US" sz="3600" dirty="0"/>
          </a:p>
        </p:txBody>
      </p:sp>
      <p:sp>
        <p:nvSpPr>
          <p:cNvPr id="3" name="Content Placeholder 2"/>
          <p:cNvSpPr>
            <a:spLocks noGrp="1"/>
          </p:cNvSpPr>
          <p:nvPr>
            <p:ph idx="1"/>
          </p:nvPr>
        </p:nvSpPr>
        <p:spPr>
          <a:xfrm>
            <a:off x="1069848" y="1209822"/>
            <a:ext cx="10058400" cy="4962378"/>
          </a:xfrm>
        </p:spPr>
        <p:txBody>
          <a:bodyPr/>
          <a:lstStyle/>
          <a:p>
            <a:r>
              <a:rPr lang="vi-VN" sz="3200" dirty="0">
                <a:solidFill>
                  <a:schemeClr val="accent3">
                    <a:lumMod val="50000"/>
                  </a:schemeClr>
                </a:solidFill>
              </a:rPr>
              <a:t>Câu 3. Nêu nội dung của những dòng thơ sau:</a:t>
            </a:r>
            <a:endParaRPr lang="en-US" sz="3200" dirty="0">
              <a:solidFill>
                <a:schemeClr val="accent3">
                  <a:lumMod val="50000"/>
                </a:schemeClr>
              </a:solidFill>
            </a:endParaRPr>
          </a:p>
          <a:p>
            <a:r>
              <a:rPr lang="vi-VN" sz="3200" i="1" dirty="0">
                <a:solidFill>
                  <a:srgbClr val="0070C0"/>
                </a:solidFill>
              </a:rPr>
              <a:t>đã có lúc ghì mình sát đất</a:t>
            </a:r>
            <a:endParaRPr lang="en-US" sz="3200" dirty="0">
              <a:solidFill>
                <a:srgbClr val="0070C0"/>
              </a:solidFill>
            </a:endParaRPr>
          </a:p>
          <a:p>
            <a:r>
              <a:rPr lang="en-GB" sz="3200" i="1" dirty="0" err="1">
                <a:solidFill>
                  <a:srgbClr val="0070C0"/>
                </a:solidFill>
              </a:rPr>
              <a:t>rồi</a:t>
            </a:r>
            <a:r>
              <a:rPr lang="en-GB" sz="3200" i="1" dirty="0">
                <a:solidFill>
                  <a:srgbClr val="0070C0"/>
                </a:solidFill>
              </a:rPr>
              <a:t> bay </a:t>
            </a:r>
            <a:r>
              <a:rPr lang="en-GB" sz="3200" i="1" dirty="0" err="1">
                <a:solidFill>
                  <a:srgbClr val="0070C0"/>
                </a:solidFill>
              </a:rPr>
              <a:t>theo</a:t>
            </a:r>
            <a:r>
              <a:rPr lang="en-GB" sz="3200" i="1" dirty="0">
                <a:solidFill>
                  <a:srgbClr val="0070C0"/>
                </a:solidFill>
              </a:rPr>
              <a:t> </a:t>
            </a:r>
            <a:r>
              <a:rPr lang="en-GB" sz="3200" i="1" dirty="0" err="1">
                <a:solidFill>
                  <a:srgbClr val="0070C0"/>
                </a:solidFill>
              </a:rPr>
              <a:t>mộng</a:t>
            </a:r>
            <a:r>
              <a:rPr lang="en-GB" sz="3200" i="1" dirty="0">
                <a:solidFill>
                  <a:srgbClr val="0070C0"/>
                </a:solidFill>
              </a:rPr>
              <a:t> </a:t>
            </a:r>
            <a:r>
              <a:rPr lang="en-GB" sz="3200" i="1" dirty="0" err="1">
                <a:solidFill>
                  <a:srgbClr val="0070C0"/>
                </a:solidFill>
              </a:rPr>
              <a:t>mị</a:t>
            </a:r>
            <a:r>
              <a:rPr lang="en-GB" sz="3200" i="1" dirty="0">
                <a:solidFill>
                  <a:srgbClr val="0070C0"/>
                </a:solidFill>
              </a:rPr>
              <a:t> </a:t>
            </a:r>
            <a:r>
              <a:rPr lang="en-GB" sz="3200" i="1" dirty="0" err="1">
                <a:solidFill>
                  <a:srgbClr val="0070C0"/>
                </a:solidFill>
              </a:rPr>
              <a:t>kiếp</a:t>
            </a:r>
            <a:r>
              <a:rPr lang="en-GB" sz="3200" i="1" dirty="0">
                <a:solidFill>
                  <a:srgbClr val="0070C0"/>
                </a:solidFill>
              </a:rPr>
              <a:t> </a:t>
            </a:r>
            <a:r>
              <a:rPr lang="en-GB" sz="3200" i="1" dirty="0" err="1">
                <a:solidFill>
                  <a:srgbClr val="0070C0"/>
                </a:solidFill>
              </a:rPr>
              <a:t>người</a:t>
            </a:r>
            <a:endParaRPr lang="en-US" sz="3200" dirty="0">
              <a:solidFill>
                <a:srgbClr val="0070C0"/>
              </a:solidFill>
            </a:endParaRPr>
          </a:p>
          <a:p>
            <a:r>
              <a:rPr lang="en-GB" sz="3200" i="1" dirty="0" err="1">
                <a:solidFill>
                  <a:srgbClr val="0070C0"/>
                </a:solidFill>
              </a:rPr>
              <a:t>hòa</a:t>
            </a:r>
            <a:r>
              <a:rPr lang="en-GB" sz="3200" i="1" dirty="0">
                <a:solidFill>
                  <a:srgbClr val="0070C0"/>
                </a:solidFill>
              </a:rPr>
              <a:t> </a:t>
            </a:r>
            <a:r>
              <a:rPr lang="en-GB" sz="3200" i="1" dirty="0" err="1">
                <a:solidFill>
                  <a:srgbClr val="0070C0"/>
                </a:solidFill>
              </a:rPr>
              <a:t>tất</a:t>
            </a:r>
            <a:r>
              <a:rPr lang="en-GB" sz="3200" i="1" dirty="0">
                <a:solidFill>
                  <a:srgbClr val="0070C0"/>
                </a:solidFill>
              </a:rPr>
              <a:t> </a:t>
            </a:r>
            <a:r>
              <a:rPr lang="en-GB" sz="3200" i="1" dirty="0" err="1">
                <a:solidFill>
                  <a:srgbClr val="0070C0"/>
                </a:solidFill>
              </a:rPr>
              <a:t>thảy</a:t>
            </a:r>
            <a:r>
              <a:rPr lang="en-GB" sz="3200" i="1" dirty="0">
                <a:solidFill>
                  <a:srgbClr val="0070C0"/>
                </a:solidFill>
              </a:rPr>
              <a:t> </a:t>
            </a:r>
            <a:r>
              <a:rPr lang="en-GB" sz="3200" i="1" dirty="0" err="1">
                <a:solidFill>
                  <a:srgbClr val="0070C0"/>
                </a:solidFill>
              </a:rPr>
              <a:t>vào</a:t>
            </a:r>
            <a:r>
              <a:rPr lang="en-GB" sz="3200" i="1" dirty="0">
                <a:solidFill>
                  <a:srgbClr val="0070C0"/>
                </a:solidFill>
              </a:rPr>
              <a:t> </a:t>
            </a:r>
            <a:r>
              <a:rPr lang="en-GB" sz="3200" i="1" dirty="0" err="1">
                <a:solidFill>
                  <a:srgbClr val="0070C0"/>
                </a:solidFill>
              </a:rPr>
              <a:t>đời</a:t>
            </a:r>
            <a:r>
              <a:rPr lang="en-GB" sz="3200" i="1" dirty="0">
                <a:solidFill>
                  <a:srgbClr val="0070C0"/>
                </a:solidFill>
              </a:rPr>
              <a:t> </a:t>
            </a:r>
            <a:r>
              <a:rPr lang="en-GB" sz="3200" i="1" dirty="0" err="1">
                <a:solidFill>
                  <a:srgbClr val="0070C0"/>
                </a:solidFill>
              </a:rPr>
              <a:t>sống</a:t>
            </a:r>
            <a:r>
              <a:rPr lang="en-GB" sz="3200" i="1" dirty="0">
                <a:solidFill>
                  <a:srgbClr val="0070C0"/>
                </a:solidFill>
              </a:rPr>
              <a:t> </a:t>
            </a:r>
            <a:r>
              <a:rPr lang="en-GB" sz="3200" i="1" dirty="0" err="1">
                <a:solidFill>
                  <a:srgbClr val="0070C0"/>
                </a:solidFill>
              </a:rPr>
              <a:t>khác</a:t>
            </a:r>
            <a:endParaRPr lang="en-US" sz="3200" dirty="0">
              <a:solidFill>
                <a:srgbClr val="0070C0"/>
              </a:solidFill>
            </a:endParaRPr>
          </a:p>
          <a:p>
            <a:r>
              <a:rPr lang="en-GB" sz="3200" i="1" dirty="0" err="1">
                <a:solidFill>
                  <a:srgbClr val="0070C0"/>
                </a:solidFill>
              </a:rPr>
              <a:t>lại</a:t>
            </a:r>
            <a:r>
              <a:rPr lang="en-GB" sz="3200" i="1" dirty="0">
                <a:solidFill>
                  <a:srgbClr val="0070C0"/>
                </a:solidFill>
              </a:rPr>
              <a:t> </a:t>
            </a:r>
            <a:r>
              <a:rPr lang="en-GB" sz="3200" i="1" dirty="0" err="1">
                <a:solidFill>
                  <a:srgbClr val="0070C0"/>
                </a:solidFill>
              </a:rPr>
              <a:t>làm</a:t>
            </a:r>
            <a:r>
              <a:rPr lang="en-GB" sz="3200" i="1" dirty="0">
                <a:solidFill>
                  <a:srgbClr val="0070C0"/>
                </a:solidFill>
              </a:rPr>
              <a:t> </a:t>
            </a:r>
            <a:r>
              <a:rPr lang="en-GB" sz="3200" i="1" dirty="0" err="1">
                <a:solidFill>
                  <a:srgbClr val="0070C0"/>
                </a:solidFill>
              </a:rPr>
              <a:t>mây</a:t>
            </a:r>
            <a:r>
              <a:rPr lang="en-GB" sz="3200" i="1" dirty="0">
                <a:solidFill>
                  <a:srgbClr val="0070C0"/>
                </a:solidFill>
              </a:rPr>
              <a:t> </a:t>
            </a:r>
            <a:r>
              <a:rPr lang="en-GB" sz="3200" i="1" dirty="0" err="1">
                <a:solidFill>
                  <a:srgbClr val="0070C0"/>
                </a:solidFill>
              </a:rPr>
              <a:t>di</a:t>
            </a:r>
            <a:r>
              <a:rPr lang="en-GB" sz="3200" i="1" dirty="0">
                <a:solidFill>
                  <a:srgbClr val="0070C0"/>
                </a:solidFill>
              </a:rPr>
              <a:t> </a:t>
            </a:r>
            <a:r>
              <a:rPr lang="en-GB" sz="3200" i="1" dirty="0" err="1">
                <a:solidFill>
                  <a:srgbClr val="0070C0"/>
                </a:solidFill>
              </a:rPr>
              <a:t>tán</a:t>
            </a:r>
            <a:r>
              <a:rPr lang="en-GB" sz="3200" i="1" dirty="0">
                <a:solidFill>
                  <a:srgbClr val="0070C0"/>
                </a:solidFill>
              </a:rPr>
              <a:t> </a:t>
            </a:r>
            <a:r>
              <a:rPr lang="en-GB" sz="3200" i="1" dirty="0" err="1">
                <a:solidFill>
                  <a:srgbClr val="0070C0"/>
                </a:solidFill>
              </a:rPr>
              <a:t>lưng</a:t>
            </a:r>
            <a:r>
              <a:rPr lang="en-GB" sz="3200" i="1" dirty="0">
                <a:solidFill>
                  <a:srgbClr val="0070C0"/>
                </a:solidFill>
              </a:rPr>
              <a:t> </a:t>
            </a:r>
            <a:r>
              <a:rPr lang="en-GB" sz="3200" i="1" dirty="0" err="1">
                <a:solidFill>
                  <a:srgbClr val="0070C0"/>
                </a:solidFill>
              </a:rPr>
              <a:t>trời</a:t>
            </a:r>
            <a:endParaRPr lang="en-US" sz="3200" dirty="0">
              <a:solidFill>
                <a:srgbClr val="0070C0"/>
              </a:solidFill>
            </a:endParaRPr>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484632"/>
            <a:ext cx="10058400" cy="753325"/>
          </a:xfrm>
        </p:spPr>
        <p:txBody>
          <a:bodyPr>
            <a:normAutofit/>
          </a:bodyPr>
          <a:lstStyle/>
          <a:p>
            <a:r>
              <a:rPr lang="en-US" sz="3600" dirty="0" err="1">
                <a:latin typeface="Times New Roman" pitchFamily="18" charset="0"/>
                <a:cs typeface="Times New Roman" pitchFamily="18" charset="0"/>
              </a:rPr>
              <a:t>Đọc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hiểu</a:t>
            </a:r>
            <a:endParaRPr lang="en-US" sz="3600" dirty="0"/>
          </a:p>
        </p:txBody>
      </p:sp>
      <p:sp>
        <p:nvSpPr>
          <p:cNvPr id="3" name="Content Placeholder 2"/>
          <p:cNvSpPr>
            <a:spLocks noGrp="1"/>
          </p:cNvSpPr>
          <p:nvPr>
            <p:ph idx="1"/>
          </p:nvPr>
        </p:nvSpPr>
        <p:spPr>
          <a:xfrm>
            <a:off x="1069848" y="1237957"/>
            <a:ext cx="10058400" cy="4934243"/>
          </a:xfrm>
        </p:spPr>
        <p:txBody>
          <a:bodyPr/>
          <a:lstStyle/>
          <a:p>
            <a:r>
              <a:rPr lang="en-GB" sz="3200" dirty="0">
                <a:solidFill>
                  <a:srgbClr val="0070C0"/>
                </a:solidFill>
              </a:rPr>
              <a:t>- </a:t>
            </a:r>
            <a:r>
              <a:rPr lang="en-GB" sz="3200" dirty="0" err="1">
                <a:solidFill>
                  <a:srgbClr val="0070C0"/>
                </a:solidFill>
              </a:rPr>
              <a:t>Đoạn</a:t>
            </a:r>
            <a:r>
              <a:rPr lang="en-GB" sz="3200" dirty="0">
                <a:solidFill>
                  <a:srgbClr val="0070C0"/>
                </a:solidFill>
              </a:rPr>
              <a:t> </a:t>
            </a:r>
            <a:r>
              <a:rPr lang="en-GB" sz="3200" dirty="0" err="1">
                <a:solidFill>
                  <a:srgbClr val="0070C0"/>
                </a:solidFill>
              </a:rPr>
              <a:t>thơ</a:t>
            </a:r>
            <a:r>
              <a:rPr lang="en-GB" sz="3200" dirty="0">
                <a:solidFill>
                  <a:srgbClr val="0070C0"/>
                </a:solidFill>
              </a:rPr>
              <a:t> </a:t>
            </a:r>
            <a:r>
              <a:rPr lang="en-GB" sz="3200" dirty="0" err="1">
                <a:solidFill>
                  <a:srgbClr val="0070C0"/>
                </a:solidFill>
              </a:rPr>
              <a:t>thể</a:t>
            </a:r>
            <a:r>
              <a:rPr lang="en-GB" sz="3200" dirty="0">
                <a:solidFill>
                  <a:srgbClr val="0070C0"/>
                </a:solidFill>
              </a:rPr>
              <a:t> </a:t>
            </a:r>
            <a:r>
              <a:rPr lang="en-GB" sz="3200" dirty="0" err="1">
                <a:solidFill>
                  <a:srgbClr val="0070C0"/>
                </a:solidFill>
              </a:rPr>
              <a:t>hiện</a:t>
            </a:r>
            <a:r>
              <a:rPr lang="en-GB" sz="3200" dirty="0">
                <a:solidFill>
                  <a:srgbClr val="0070C0"/>
                </a:solidFill>
              </a:rPr>
              <a:t> </a:t>
            </a:r>
            <a:r>
              <a:rPr lang="en-GB" sz="3200" dirty="0" err="1">
                <a:solidFill>
                  <a:srgbClr val="0070C0"/>
                </a:solidFill>
              </a:rPr>
              <a:t>những</a:t>
            </a:r>
            <a:r>
              <a:rPr lang="en-GB" sz="3200" dirty="0">
                <a:solidFill>
                  <a:srgbClr val="0070C0"/>
                </a:solidFill>
              </a:rPr>
              <a:t> </a:t>
            </a:r>
            <a:r>
              <a:rPr lang="en-GB" sz="3200" dirty="0" err="1">
                <a:solidFill>
                  <a:srgbClr val="0070C0"/>
                </a:solidFill>
              </a:rPr>
              <a:t>trạng</a:t>
            </a:r>
            <a:r>
              <a:rPr lang="en-GB" sz="3200" dirty="0">
                <a:solidFill>
                  <a:srgbClr val="0070C0"/>
                </a:solidFill>
              </a:rPr>
              <a:t> </a:t>
            </a:r>
            <a:r>
              <a:rPr lang="en-GB" sz="3200" dirty="0" err="1">
                <a:solidFill>
                  <a:srgbClr val="0070C0"/>
                </a:solidFill>
              </a:rPr>
              <a:t>thái</a:t>
            </a:r>
            <a:r>
              <a:rPr lang="en-GB" sz="3200" dirty="0">
                <a:solidFill>
                  <a:srgbClr val="0070C0"/>
                </a:solidFill>
              </a:rPr>
              <a:t> </a:t>
            </a:r>
            <a:r>
              <a:rPr lang="en-GB" sz="3200" dirty="0" err="1">
                <a:solidFill>
                  <a:srgbClr val="0070C0"/>
                </a:solidFill>
              </a:rPr>
              <a:t>khác</a:t>
            </a:r>
            <a:r>
              <a:rPr lang="en-GB" sz="3200" dirty="0">
                <a:solidFill>
                  <a:srgbClr val="0070C0"/>
                </a:solidFill>
              </a:rPr>
              <a:t> </a:t>
            </a:r>
            <a:r>
              <a:rPr lang="en-GB" sz="3200" dirty="0" err="1">
                <a:solidFill>
                  <a:srgbClr val="0070C0"/>
                </a:solidFill>
              </a:rPr>
              <a:t>nhau</a:t>
            </a:r>
            <a:r>
              <a:rPr lang="en-GB" sz="3200" dirty="0">
                <a:solidFill>
                  <a:srgbClr val="0070C0"/>
                </a:solidFill>
              </a:rPr>
              <a:t> </a:t>
            </a:r>
            <a:r>
              <a:rPr lang="en-GB" sz="3200" dirty="0" err="1">
                <a:solidFill>
                  <a:srgbClr val="0070C0"/>
                </a:solidFill>
              </a:rPr>
              <a:t>của</a:t>
            </a:r>
            <a:r>
              <a:rPr lang="en-GB" sz="3200" dirty="0">
                <a:solidFill>
                  <a:srgbClr val="0070C0"/>
                </a:solidFill>
              </a:rPr>
              <a:t> </a:t>
            </a:r>
            <a:r>
              <a:rPr lang="en-GB" sz="3200" dirty="0" err="1">
                <a:solidFill>
                  <a:srgbClr val="0070C0"/>
                </a:solidFill>
              </a:rPr>
              <a:t>những</a:t>
            </a:r>
            <a:r>
              <a:rPr lang="en-GB" sz="3200" dirty="0">
                <a:solidFill>
                  <a:srgbClr val="0070C0"/>
                </a:solidFill>
              </a:rPr>
              <a:t> </a:t>
            </a:r>
            <a:r>
              <a:rPr lang="en-GB" sz="3200" dirty="0" err="1">
                <a:solidFill>
                  <a:srgbClr val="0070C0"/>
                </a:solidFill>
              </a:rPr>
              <a:t>đám</a:t>
            </a:r>
            <a:r>
              <a:rPr lang="en-GB" sz="3200" dirty="0">
                <a:solidFill>
                  <a:srgbClr val="0070C0"/>
                </a:solidFill>
              </a:rPr>
              <a:t> </a:t>
            </a:r>
            <a:r>
              <a:rPr lang="en-GB" sz="3200" dirty="0" err="1">
                <a:solidFill>
                  <a:srgbClr val="0070C0"/>
                </a:solidFill>
              </a:rPr>
              <a:t>mây</a:t>
            </a:r>
            <a:r>
              <a:rPr lang="en-GB" sz="3200" dirty="0">
                <a:solidFill>
                  <a:srgbClr val="0070C0"/>
                </a:solidFill>
              </a:rPr>
              <a:t>: </a:t>
            </a:r>
            <a:r>
              <a:rPr lang="en-GB" sz="3200" dirty="0" err="1">
                <a:solidFill>
                  <a:srgbClr val="0070C0"/>
                </a:solidFill>
              </a:rPr>
              <a:t>lúc</a:t>
            </a:r>
            <a:r>
              <a:rPr lang="en-GB" sz="3200" dirty="0">
                <a:solidFill>
                  <a:srgbClr val="0070C0"/>
                </a:solidFill>
              </a:rPr>
              <a:t> </a:t>
            </a:r>
            <a:r>
              <a:rPr lang="en-GB" sz="3200" dirty="0" err="1">
                <a:solidFill>
                  <a:srgbClr val="0070C0"/>
                </a:solidFill>
              </a:rPr>
              <a:t>thì</a:t>
            </a:r>
            <a:r>
              <a:rPr lang="en-GB" sz="3200" dirty="0">
                <a:solidFill>
                  <a:srgbClr val="0070C0"/>
                </a:solidFill>
              </a:rPr>
              <a:t> “</a:t>
            </a:r>
            <a:r>
              <a:rPr lang="en-GB" sz="3200" dirty="0" err="1">
                <a:solidFill>
                  <a:srgbClr val="0070C0"/>
                </a:solidFill>
              </a:rPr>
              <a:t>ghì</a:t>
            </a:r>
            <a:r>
              <a:rPr lang="en-GB" sz="3200" dirty="0">
                <a:solidFill>
                  <a:srgbClr val="0070C0"/>
                </a:solidFill>
              </a:rPr>
              <a:t> </a:t>
            </a:r>
            <a:r>
              <a:rPr lang="en-GB" sz="3200" dirty="0" err="1">
                <a:solidFill>
                  <a:srgbClr val="0070C0"/>
                </a:solidFill>
              </a:rPr>
              <a:t>sát</a:t>
            </a:r>
            <a:r>
              <a:rPr lang="en-GB" sz="3200" dirty="0">
                <a:solidFill>
                  <a:srgbClr val="0070C0"/>
                </a:solidFill>
              </a:rPr>
              <a:t> </a:t>
            </a:r>
            <a:r>
              <a:rPr lang="en-GB" sz="3200" dirty="0" err="1">
                <a:solidFill>
                  <a:srgbClr val="0070C0"/>
                </a:solidFill>
              </a:rPr>
              <a:t>đất</a:t>
            </a:r>
            <a:r>
              <a:rPr lang="en-GB" sz="3200" dirty="0">
                <a:solidFill>
                  <a:srgbClr val="0070C0"/>
                </a:solidFill>
              </a:rPr>
              <a:t>”, </a:t>
            </a:r>
            <a:r>
              <a:rPr lang="en-GB" sz="3200" dirty="0" err="1">
                <a:solidFill>
                  <a:srgbClr val="0070C0"/>
                </a:solidFill>
              </a:rPr>
              <a:t>lúc</a:t>
            </a:r>
            <a:r>
              <a:rPr lang="en-GB" sz="3200" dirty="0">
                <a:solidFill>
                  <a:srgbClr val="0070C0"/>
                </a:solidFill>
              </a:rPr>
              <a:t> </a:t>
            </a:r>
            <a:r>
              <a:rPr lang="en-GB" sz="3200" dirty="0" err="1">
                <a:solidFill>
                  <a:srgbClr val="0070C0"/>
                </a:solidFill>
              </a:rPr>
              <a:t>lại</a:t>
            </a:r>
            <a:r>
              <a:rPr lang="en-GB" sz="3200" dirty="0">
                <a:solidFill>
                  <a:srgbClr val="0070C0"/>
                </a:solidFill>
              </a:rPr>
              <a:t> “bay” </a:t>
            </a:r>
            <a:r>
              <a:rPr lang="en-GB" sz="3200" dirty="0" err="1">
                <a:solidFill>
                  <a:srgbClr val="0070C0"/>
                </a:solidFill>
              </a:rPr>
              <a:t>cao</a:t>
            </a:r>
            <a:r>
              <a:rPr lang="en-GB" sz="3200" dirty="0">
                <a:solidFill>
                  <a:srgbClr val="0070C0"/>
                </a:solidFill>
              </a:rPr>
              <a:t>, </a:t>
            </a:r>
            <a:r>
              <a:rPr lang="en-GB" sz="3200" dirty="0" err="1">
                <a:solidFill>
                  <a:srgbClr val="0070C0"/>
                </a:solidFill>
              </a:rPr>
              <a:t>lúc</a:t>
            </a:r>
            <a:r>
              <a:rPr lang="en-GB" sz="3200" dirty="0">
                <a:solidFill>
                  <a:srgbClr val="0070C0"/>
                </a:solidFill>
              </a:rPr>
              <a:t> </a:t>
            </a:r>
            <a:r>
              <a:rPr lang="en-GB" sz="3200" dirty="0" err="1">
                <a:solidFill>
                  <a:srgbClr val="0070C0"/>
                </a:solidFill>
              </a:rPr>
              <a:t>lại</a:t>
            </a:r>
            <a:r>
              <a:rPr lang="en-GB" sz="3200" dirty="0">
                <a:solidFill>
                  <a:srgbClr val="0070C0"/>
                </a:solidFill>
              </a:rPr>
              <a:t> </a:t>
            </a:r>
            <a:r>
              <a:rPr lang="en-GB" sz="3200" dirty="0" err="1">
                <a:solidFill>
                  <a:srgbClr val="0070C0"/>
                </a:solidFill>
              </a:rPr>
              <a:t>hoà</a:t>
            </a:r>
            <a:r>
              <a:rPr lang="en-GB" sz="3200" dirty="0">
                <a:solidFill>
                  <a:srgbClr val="0070C0"/>
                </a:solidFill>
              </a:rPr>
              <a:t> </a:t>
            </a:r>
            <a:r>
              <a:rPr lang="en-GB" sz="3200" dirty="0" err="1">
                <a:solidFill>
                  <a:srgbClr val="0070C0"/>
                </a:solidFill>
              </a:rPr>
              <a:t>vào</a:t>
            </a:r>
            <a:r>
              <a:rPr lang="en-GB" sz="3200" dirty="0">
                <a:solidFill>
                  <a:srgbClr val="0070C0"/>
                </a:solidFill>
              </a:rPr>
              <a:t> </a:t>
            </a:r>
            <a:r>
              <a:rPr lang="en-GB" sz="3200" dirty="0" err="1">
                <a:solidFill>
                  <a:srgbClr val="0070C0"/>
                </a:solidFill>
              </a:rPr>
              <a:t>đám</a:t>
            </a:r>
            <a:r>
              <a:rPr lang="en-GB" sz="3200" dirty="0">
                <a:solidFill>
                  <a:srgbClr val="0070C0"/>
                </a:solidFill>
              </a:rPr>
              <a:t> </a:t>
            </a:r>
            <a:r>
              <a:rPr lang="en-GB" sz="3200" dirty="0" err="1">
                <a:solidFill>
                  <a:srgbClr val="0070C0"/>
                </a:solidFill>
              </a:rPr>
              <a:t>mây</a:t>
            </a:r>
            <a:r>
              <a:rPr lang="en-GB" sz="3200" dirty="0">
                <a:solidFill>
                  <a:srgbClr val="0070C0"/>
                </a:solidFill>
              </a:rPr>
              <a:t> </a:t>
            </a:r>
            <a:r>
              <a:rPr lang="en-GB" sz="3200" dirty="0" err="1">
                <a:solidFill>
                  <a:srgbClr val="0070C0"/>
                </a:solidFill>
              </a:rPr>
              <a:t>khác</a:t>
            </a:r>
            <a:r>
              <a:rPr lang="en-GB" sz="3200" dirty="0">
                <a:solidFill>
                  <a:srgbClr val="0070C0"/>
                </a:solidFill>
              </a:rPr>
              <a:t> hay </a:t>
            </a:r>
            <a:r>
              <a:rPr lang="en-GB" sz="3200" dirty="0" err="1">
                <a:solidFill>
                  <a:srgbClr val="0070C0"/>
                </a:solidFill>
              </a:rPr>
              <a:t>có</a:t>
            </a:r>
            <a:r>
              <a:rPr lang="en-GB" sz="3200" dirty="0">
                <a:solidFill>
                  <a:srgbClr val="0070C0"/>
                </a:solidFill>
              </a:rPr>
              <a:t> </a:t>
            </a:r>
            <a:r>
              <a:rPr lang="en-GB" sz="3200" dirty="0" err="1">
                <a:solidFill>
                  <a:srgbClr val="0070C0"/>
                </a:solidFill>
              </a:rPr>
              <a:t>khi</a:t>
            </a:r>
            <a:r>
              <a:rPr lang="en-GB" sz="3200" dirty="0">
                <a:solidFill>
                  <a:srgbClr val="0070C0"/>
                </a:solidFill>
              </a:rPr>
              <a:t> </a:t>
            </a:r>
            <a:r>
              <a:rPr lang="en-GB" sz="3200" dirty="0" err="1">
                <a:solidFill>
                  <a:srgbClr val="0070C0"/>
                </a:solidFill>
              </a:rPr>
              <a:t>lại</a:t>
            </a:r>
            <a:r>
              <a:rPr lang="en-GB" sz="3200" dirty="0">
                <a:solidFill>
                  <a:srgbClr val="0070C0"/>
                </a:solidFill>
              </a:rPr>
              <a:t> tan </a:t>
            </a:r>
            <a:r>
              <a:rPr lang="en-GB" sz="3200" dirty="0" err="1">
                <a:solidFill>
                  <a:srgbClr val="0070C0"/>
                </a:solidFill>
              </a:rPr>
              <a:t>biến</a:t>
            </a:r>
            <a:r>
              <a:rPr lang="en-GB" sz="3200" dirty="0">
                <a:solidFill>
                  <a:srgbClr val="0070C0"/>
                </a:solidFill>
              </a:rPr>
              <a:t>, </a:t>
            </a:r>
            <a:r>
              <a:rPr lang="en-GB" sz="3200" dirty="0" err="1">
                <a:solidFill>
                  <a:srgbClr val="0070C0"/>
                </a:solidFill>
              </a:rPr>
              <a:t>trôi</a:t>
            </a:r>
            <a:r>
              <a:rPr lang="en-GB" sz="3200" dirty="0">
                <a:solidFill>
                  <a:srgbClr val="0070C0"/>
                </a:solidFill>
              </a:rPr>
              <a:t> </a:t>
            </a:r>
            <a:r>
              <a:rPr lang="en-GB" sz="3200" dirty="0" err="1">
                <a:solidFill>
                  <a:srgbClr val="0070C0"/>
                </a:solidFill>
              </a:rPr>
              <a:t>nổi</a:t>
            </a:r>
            <a:r>
              <a:rPr lang="en-GB" sz="3200" dirty="0">
                <a:solidFill>
                  <a:srgbClr val="0070C0"/>
                </a:solidFill>
              </a:rPr>
              <a:t> </a:t>
            </a:r>
            <a:r>
              <a:rPr lang="en-GB" sz="3200" dirty="0" err="1">
                <a:solidFill>
                  <a:srgbClr val="0070C0"/>
                </a:solidFill>
              </a:rPr>
              <a:t>vô</a:t>
            </a:r>
            <a:r>
              <a:rPr lang="en-GB" sz="3200" dirty="0">
                <a:solidFill>
                  <a:srgbClr val="0070C0"/>
                </a:solidFill>
              </a:rPr>
              <a:t> </a:t>
            </a:r>
            <a:r>
              <a:rPr lang="en-GB" sz="3200" dirty="0" err="1">
                <a:solidFill>
                  <a:srgbClr val="0070C0"/>
                </a:solidFill>
              </a:rPr>
              <a:t>định</a:t>
            </a:r>
            <a:r>
              <a:rPr lang="en-GB" sz="3200" dirty="0">
                <a:solidFill>
                  <a:srgbClr val="0070C0"/>
                </a:solidFill>
              </a:rPr>
              <a:t> (</a:t>
            </a:r>
            <a:r>
              <a:rPr lang="en-GB" sz="3200" dirty="0" err="1">
                <a:solidFill>
                  <a:srgbClr val="0070C0"/>
                </a:solidFill>
              </a:rPr>
              <a:t>di</a:t>
            </a:r>
            <a:r>
              <a:rPr lang="en-GB" sz="3200" dirty="0">
                <a:solidFill>
                  <a:srgbClr val="0070C0"/>
                </a:solidFill>
              </a:rPr>
              <a:t> </a:t>
            </a:r>
            <a:r>
              <a:rPr lang="en-GB" sz="3200" dirty="0" err="1">
                <a:solidFill>
                  <a:srgbClr val="0070C0"/>
                </a:solidFill>
              </a:rPr>
              <a:t>tán</a:t>
            </a:r>
            <a:r>
              <a:rPr lang="en-GB" sz="3200" dirty="0">
                <a:solidFill>
                  <a:srgbClr val="0070C0"/>
                </a:solidFill>
              </a:rPr>
              <a:t>) </a:t>
            </a:r>
            <a:r>
              <a:rPr lang="en-GB" sz="3200" dirty="0" err="1">
                <a:solidFill>
                  <a:srgbClr val="0070C0"/>
                </a:solidFill>
              </a:rPr>
              <a:t>trong</a:t>
            </a:r>
            <a:r>
              <a:rPr lang="en-GB" sz="3200" dirty="0">
                <a:solidFill>
                  <a:srgbClr val="0070C0"/>
                </a:solidFill>
              </a:rPr>
              <a:t> </a:t>
            </a:r>
            <a:r>
              <a:rPr lang="en-GB" sz="3200" dirty="0" err="1">
                <a:solidFill>
                  <a:srgbClr val="0070C0"/>
                </a:solidFill>
              </a:rPr>
              <a:t>sự</a:t>
            </a:r>
            <a:r>
              <a:rPr lang="en-GB" sz="3200" dirty="0">
                <a:solidFill>
                  <a:srgbClr val="0070C0"/>
                </a:solidFill>
              </a:rPr>
              <a:t> </a:t>
            </a:r>
            <a:r>
              <a:rPr lang="en-GB" sz="3200" dirty="0" err="1">
                <a:solidFill>
                  <a:srgbClr val="0070C0"/>
                </a:solidFill>
              </a:rPr>
              <a:t>tuần</a:t>
            </a:r>
            <a:r>
              <a:rPr lang="en-GB" sz="3200" dirty="0">
                <a:solidFill>
                  <a:srgbClr val="0070C0"/>
                </a:solidFill>
              </a:rPr>
              <a:t> </a:t>
            </a:r>
            <a:r>
              <a:rPr lang="en-GB" sz="3200" dirty="0" err="1">
                <a:solidFill>
                  <a:srgbClr val="0070C0"/>
                </a:solidFill>
              </a:rPr>
              <a:t>hoàn</a:t>
            </a:r>
            <a:r>
              <a:rPr lang="en-GB" sz="3200" dirty="0">
                <a:solidFill>
                  <a:srgbClr val="0070C0"/>
                </a:solidFill>
              </a:rPr>
              <a:t> </a:t>
            </a:r>
            <a:r>
              <a:rPr lang="en-GB" sz="3200" dirty="0" err="1">
                <a:solidFill>
                  <a:srgbClr val="0070C0"/>
                </a:solidFill>
              </a:rPr>
              <a:t>vô</a:t>
            </a:r>
            <a:r>
              <a:rPr lang="en-GB" sz="3200" dirty="0">
                <a:solidFill>
                  <a:srgbClr val="0070C0"/>
                </a:solidFill>
              </a:rPr>
              <a:t> </a:t>
            </a:r>
            <a:r>
              <a:rPr lang="en-GB" sz="3200" dirty="0" err="1">
                <a:solidFill>
                  <a:srgbClr val="0070C0"/>
                </a:solidFill>
              </a:rPr>
              <a:t>tận</a:t>
            </a:r>
            <a:r>
              <a:rPr lang="en-GB" sz="3200" dirty="0">
                <a:solidFill>
                  <a:srgbClr val="0070C0"/>
                </a:solidFill>
              </a:rPr>
              <a:t> </a:t>
            </a:r>
            <a:r>
              <a:rPr lang="en-GB" sz="3200" dirty="0" err="1">
                <a:solidFill>
                  <a:srgbClr val="0070C0"/>
                </a:solidFill>
              </a:rPr>
              <a:t>của</a:t>
            </a:r>
            <a:r>
              <a:rPr lang="en-GB" sz="3200" dirty="0">
                <a:solidFill>
                  <a:srgbClr val="0070C0"/>
                </a:solidFill>
              </a:rPr>
              <a:t> </a:t>
            </a:r>
            <a:r>
              <a:rPr lang="en-GB" sz="3200" dirty="0" err="1">
                <a:solidFill>
                  <a:srgbClr val="0070C0"/>
                </a:solidFill>
              </a:rPr>
              <a:t>vũ</a:t>
            </a:r>
            <a:r>
              <a:rPr lang="en-GB" sz="3200" dirty="0">
                <a:solidFill>
                  <a:srgbClr val="0070C0"/>
                </a:solidFill>
              </a:rPr>
              <a:t> </a:t>
            </a:r>
            <a:r>
              <a:rPr lang="en-GB" sz="3200" dirty="0" err="1">
                <a:solidFill>
                  <a:srgbClr val="0070C0"/>
                </a:solidFill>
              </a:rPr>
              <a:t>trụ</a:t>
            </a:r>
            <a:r>
              <a:rPr lang="en-GB" sz="3200" dirty="0">
                <a:solidFill>
                  <a:srgbClr val="0070C0"/>
                </a:solidFill>
              </a:rPr>
              <a:t>.</a:t>
            </a:r>
            <a:endParaRPr lang="en-US" sz="3200" dirty="0">
              <a:solidFill>
                <a:srgbClr val="0070C0"/>
              </a:solidFill>
            </a:endParaRPr>
          </a:p>
          <a:p>
            <a:r>
              <a:rPr lang="en-GB" sz="3200" dirty="0">
                <a:solidFill>
                  <a:srgbClr val="0070C0"/>
                </a:solidFill>
              </a:rPr>
              <a:t>- </a:t>
            </a:r>
            <a:r>
              <a:rPr lang="en-GB" sz="3200" dirty="0" err="1">
                <a:solidFill>
                  <a:srgbClr val="0070C0"/>
                </a:solidFill>
              </a:rPr>
              <a:t>Đó</a:t>
            </a:r>
            <a:r>
              <a:rPr lang="en-GB" sz="3200" dirty="0">
                <a:solidFill>
                  <a:srgbClr val="0070C0"/>
                </a:solidFill>
              </a:rPr>
              <a:t> </a:t>
            </a:r>
            <a:r>
              <a:rPr lang="en-GB" sz="3200" dirty="0" err="1">
                <a:solidFill>
                  <a:srgbClr val="0070C0"/>
                </a:solidFill>
              </a:rPr>
              <a:t>cũng</a:t>
            </a:r>
            <a:r>
              <a:rPr lang="en-GB" sz="3200" dirty="0">
                <a:solidFill>
                  <a:srgbClr val="0070C0"/>
                </a:solidFill>
              </a:rPr>
              <a:t> </a:t>
            </a:r>
            <a:r>
              <a:rPr lang="en-GB" sz="3200" dirty="0" err="1">
                <a:solidFill>
                  <a:srgbClr val="0070C0"/>
                </a:solidFill>
              </a:rPr>
              <a:t>là</a:t>
            </a:r>
            <a:r>
              <a:rPr lang="en-GB" sz="3200" dirty="0">
                <a:solidFill>
                  <a:srgbClr val="0070C0"/>
                </a:solidFill>
              </a:rPr>
              <a:t> </a:t>
            </a:r>
            <a:r>
              <a:rPr lang="en-GB" sz="3200" dirty="0" err="1">
                <a:solidFill>
                  <a:srgbClr val="0070C0"/>
                </a:solidFill>
              </a:rPr>
              <a:t>những</a:t>
            </a:r>
            <a:r>
              <a:rPr lang="en-GB" sz="3200" dirty="0">
                <a:solidFill>
                  <a:srgbClr val="0070C0"/>
                </a:solidFill>
              </a:rPr>
              <a:t> </a:t>
            </a:r>
            <a:r>
              <a:rPr lang="en-GB" sz="3200" dirty="0" err="1">
                <a:solidFill>
                  <a:srgbClr val="0070C0"/>
                </a:solidFill>
              </a:rPr>
              <a:t>suy</a:t>
            </a:r>
            <a:r>
              <a:rPr lang="en-GB" sz="3200" dirty="0">
                <a:solidFill>
                  <a:srgbClr val="0070C0"/>
                </a:solidFill>
              </a:rPr>
              <a:t> </a:t>
            </a:r>
            <a:r>
              <a:rPr lang="en-GB" sz="3200" dirty="0" err="1">
                <a:solidFill>
                  <a:srgbClr val="0070C0"/>
                </a:solidFill>
              </a:rPr>
              <a:t>tư</a:t>
            </a:r>
            <a:r>
              <a:rPr lang="en-GB" sz="3200" dirty="0">
                <a:solidFill>
                  <a:srgbClr val="0070C0"/>
                </a:solidFill>
              </a:rPr>
              <a:t> </a:t>
            </a:r>
            <a:r>
              <a:rPr lang="en-GB" sz="3200" dirty="0" err="1">
                <a:solidFill>
                  <a:srgbClr val="0070C0"/>
                </a:solidFill>
              </a:rPr>
              <a:t>trăn</a:t>
            </a:r>
            <a:r>
              <a:rPr lang="en-GB" sz="3200" dirty="0">
                <a:solidFill>
                  <a:srgbClr val="0070C0"/>
                </a:solidFill>
              </a:rPr>
              <a:t> </a:t>
            </a:r>
            <a:r>
              <a:rPr lang="en-GB" sz="3200" dirty="0" err="1">
                <a:solidFill>
                  <a:srgbClr val="0070C0"/>
                </a:solidFill>
              </a:rPr>
              <a:t>trở</a:t>
            </a:r>
            <a:r>
              <a:rPr lang="en-GB" sz="3200" dirty="0">
                <a:solidFill>
                  <a:srgbClr val="0070C0"/>
                </a:solidFill>
              </a:rPr>
              <a:t> </a:t>
            </a:r>
            <a:r>
              <a:rPr lang="en-GB" sz="3200" dirty="0" err="1">
                <a:solidFill>
                  <a:srgbClr val="0070C0"/>
                </a:solidFill>
              </a:rPr>
              <a:t>của</a:t>
            </a:r>
            <a:r>
              <a:rPr lang="en-GB" sz="3200" dirty="0">
                <a:solidFill>
                  <a:srgbClr val="0070C0"/>
                </a:solidFill>
              </a:rPr>
              <a:t> </a:t>
            </a:r>
            <a:r>
              <a:rPr lang="en-GB" sz="3200" dirty="0" err="1">
                <a:solidFill>
                  <a:srgbClr val="0070C0"/>
                </a:solidFill>
              </a:rPr>
              <a:t>tác</a:t>
            </a:r>
            <a:r>
              <a:rPr lang="en-GB" sz="3200" dirty="0">
                <a:solidFill>
                  <a:srgbClr val="0070C0"/>
                </a:solidFill>
              </a:rPr>
              <a:t> </a:t>
            </a:r>
            <a:r>
              <a:rPr lang="en-GB" sz="3200" dirty="0" err="1">
                <a:solidFill>
                  <a:srgbClr val="0070C0"/>
                </a:solidFill>
              </a:rPr>
              <a:t>giả</a:t>
            </a:r>
            <a:r>
              <a:rPr lang="en-GB" sz="3200" dirty="0">
                <a:solidFill>
                  <a:srgbClr val="0070C0"/>
                </a:solidFill>
              </a:rPr>
              <a:t> </a:t>
            </a:r>
            <a:r>
              <a:rPr lang="en-GB" sz="3200" dirty="0" err="1">
                <a:solidFill>
                  <a:srgbClr val="0070C0"/>
                </a:solidFill>
              </a:rPr>
              <a:t>về</a:t>
            </a:r>
            <a:r>
              <a:rPr lang="en-GB" sz="3200" dirty="0">
                <a:solidFill>
                  <a:srgbClr val="0070C0"/>
                </a:solidFill>
              </a:rPr>
              <a:t> </a:t>
            </a:r>
            <a:r>
              <a:rPr lang="en-GB" sz="3200" dirty="0" err="1">
                <a:solidFill>
                  <a:srgbClr val="0070C0"/>
                </a:solidFill>
              </a:rPr>
              <a:t>kiếp</a:t>
            </a:r>
            <a:r>
              <a:rPr lang="en-GB" sz="3200" dirty="0">
                <a:solidFill>
                  <a:srgbClr val="0070C0"/>
                </a:solidFill>
              </a:rPr>
              <a:t> </a:t>
            </a:r>
            <a:r>
              <a:rPr lang="en-GB" sz="3200" dirty="0" err="1">
                <a:solidFill>
                  <a:srgbClr val="0070C0"/>
                </a:solidFill>
              </a:rPr>
              <a:t>nhân</a:t>
            </a:r>
            <a:r>
              <a:rPr lang="en-GB" sz="3200" dirty="0">
                <a:solidFill>
                  <a:srgbClr val="0070C0"/>
                </a:solidFill>
              </a:rPr>
              <a:t> </a:t>
            </a:r>
            <a:r>
              <a:rPr lang="en-GB" sz="3200" dirty="0" err="1">
                <a:solidFill>
                  <a:srgbClr val="0070C0"/>
                </a:solidFill>
              </a:rPr>
              <a:t>sinh</a:t>
            </a:r>
            <a:r>
              <a:rPr lang="en-GB" sz="3200" dirty="0">
                <a:solidFill>
                  <a:srgbClr val="0070C0"/>
                </a:solidFill>
              </a:rPr>
              <a:t> </a:t>
            </a:r>
            <a:r>
              <a:rPr lang="en-GB" sz="3200" dirty="0" err="1">
                <a:solidFill>
                  <a:srgbClr val="0070C0"/>
                </a:solidFill>
              </a:rPr>
              <a:t>trong</a:t>
            </a:r>
            <a:r>
              <a:rPr lang="en-GB" sz="3200" dirty="0">
                <a:solidFill>
                  <a:srgbClr val="0070C0"/>
                </a:solidFill>
              </a:rPr>
              <a:t> </a:t>
            </a:r>
            <a:r>
              <a:rPr lang="en-GB" sz="3200" dirty="0" err="1">
                <a:solidFill>
                  <a:srgbClr val="0070C0"/>
                </a:solidFill>
              </a:rPr>
              <a:t>nhiều</a:t>
            </a:r>
            <a:r>
              <a:rPr lang="en-GB" sz="3200" dirty="0">
                <a:solidFill>
                  <a:srgbClr val="0070C0"/>
                </a:solidFill>
              </a:rPr>
              <a:t> </a:t>
            </a:r>
            <a:r>
              <a:rPr lang="en-GB" sz="3200" dirty="0" err="1">
                <a:solidFill>
                  <a:srgbClr val="0070C0"/>
                </a:solidFill>
              </a:rPr>
              <a:t>cung</a:t>
            </a:r>
            <a:r>
              <a:rPr lang="en-GB" sz="3200" dirty="0">
                <a:solidFill>
                  <a:srgbClr val="0070C0"/>
                </a:solidFill>
              </a:rPr>
              <a:t> </a:t>
            </a:r>
            <a:r>
              <a:rPr lang="en-GB" sz="3200" dirty="0" err="1">
                <a:solidFill>
                  <a:srgbClr val="0070C0"/>
                </a:solidFill>
              </a:rPr>
              <a:t>bậc</a:t>
            </a:r>
            <a:r>
              <a:rPr lang="en-GB" sz="3200" dirty="0">
                <a:solidFill>
                  <a:srgbClr val="0070C0"/>
                </a:solidFill>
              </a:rPr>
              <a:t> </a:t>
            </a:r>
            <a:r>
              <a:rPr lang="en-GB" sz="3200" dirty="0" err="1">
                <a:solidFill>
                  <a:srgbClr val="0070C0"/>
                </a:solidFill>
              </a:rPr>
              <a:t>cảm</a:t>
            </a:r>
            <a:r>
              <a:rPr lang="en-GB" sz="3200" dirty="0">
                <a:solidFill>
                  <a:srgbClr val="0070C0"/>
                </a:solidFill>
              </a:rPr>
              <a:t> </a:t>
            </a:r>
            <a:r>
              <a:rPr lang="en-GB" sz="3200" dirty="0" err="1">
                <a:solidFill>
                  <a:srgbClr val="0070C0"/>
                </a:solidFill>
              </a:rPr>
              <a:t>xúc</a:t>
            </a:r>
            <a:r>
              <a:rPr lang="en-GB" sz="3200" dirty="0">
                <a:solidFill>
                  <a:srgbClr val="0070C0"/>
                </a:solidFill>
              </a:rPr>
              <a:t>, </a:t>
            </a:r>
            <a:r>
              <a:rPr lang="en-GB" sz="3200" dirty="0" err="1">
                <a:solidFill>
                  <a:srgbClr val="0070C0"/>
                </a:solidFill>
              </a:rPr>
              <a:t>thăng</a:t>
            </a:r>
            <a:r>
              <a:rPr lang="en-GB" sz="3200" dirty="0">
                <a:solidFill>
                  <a:srgbClr val="0070C0"/>
                </a:solidFill>
              </a:rPr>
              <a:t> </a:t>
            </a:r>
            <a:r>
              <a:rPr lang="en-GB" sz="3200" dirty="0" err="1">
                <a:solidFill>
                  <a:srgbClr val="0070C0"/>
                </a:solidFill>
              </a:rPr>
              <a:t>trầm</a:t>
            </a:r>
            <a:r>
              <a:rPr lang="en-GB" sz="3200" dirty="0">
                <a:solidFill>
                  <a:srgbClr val="0070C0"/>
                </a:solidFill>
              </a:rPr>
              <a:t>, </a:t>
            </a:r>
            <a:r>
              <a:rPr lang="en-GB" sz="3200" dirty="0" err="1">
                <a:solidFill>
                  <a:srgbClr val="0070C0"/>
                </a:solidFill>
              </a:rPr>
              <a:t>mang</a:t>
            </a:r>
            <a:r>
              <a:rPr lang="en-GB" sz="3200" dirty="0">
                <a:solidFill>
                  <a:srgbClr val="0070C0"/>
                </a:solidFill>
              </a:rPr>
              <a:t> </a:t>
            </a:r>
            <a:r>
              <a:rPr lang="en-GB" sz="3200" dirty="0" err="1">
                <a:solidFill>
                  <a:srgbClr val="0070C0"/>
                </a:solidFill>
              </a:rPr>
              <a:t>chút</a:t>
            </a:r>
            <a:r>
              <a:rPr lang="en-GB" sz="3200" dirty="0">
                <a:solidFill>
                  <a:srgbClr val="0070C0"/>
                </a:solidFill>
              </a:rPr>
              <a:t> </a:t>
            </a:r>
            <a:r>
              <a:rPr lang="en-GB" sz="3200" dirty="0" err="1">
                <a:solidFill>
                  <a:srgbClr val="0070C0"/>
                </a:solidFill>
              </a:rPr>
              <a:t>ngậm</a:t>
            </a:r>
            <a:r>
              <a:rPr lang="en-GB" sz="3200" dirty="0">
                <a:solidFill>
                  <a:srgbClr val="0070C0"/>
                </a:solidFill>
              </a:rPr>
              <a:t> </a:t>
            </a:r>
            <a:r>
              <a:rPr lang="en-GB" sz="3200" dirty="0" err="1">
                <a:solidFill>
                  <a:srgbClr val="0070C0"/>
                </a:solidFill>
              </a:rPr>
              <a:t>ngùi</a:t>
            </a:r>
            <a:r>
              <a:rPr lang="en-GB" sz="3200" dirty="0">
                <a:solidFill>
                  <a:srgbClr val="0070C0"/>
                </a:solidFill>
              </a:rPr>
              <a:t>, </a:t>
            </a:r>
            <a:r>
              <a:rPr lang="en-GB" sz="3200" dirty="0" err="1">
                <a:solidFill>
                  <a:srgbClr val="0070C0"/>
                </a:solidFill>
              </a:rPr>
              <a:t>xót</a:t>
            </a:r>
            <a:r>
              <a:rPr lang="en-GB" sz="3200" dirty="0">
                <a:solidFill>
                  <a:srgbClr val="0070C0"/>
                </a:solidFill>
              </a:rPr>
              <a:t> </a:t>
            </a:r>
            <a:r>
              <a:rPr lang="en-GB" sz="3200" dirty="0" err="1">
                <a:solidFill>
                  <a:srgbClr val="0070C0"/>
                </a:solidFill>
              </a:rPr>
              <a:t>xa</a:t>
            </a:r>
            <a:r>
              <a:rPr lang="en-GB" sz="3200" dirty="0">
                <a:solidFill>
                  <a:srgbClr val="0070C0"/>
                </a:solidFill>
              </a:rPr>
              <a:t> </a:t>
            </a:r>
            <a:r>
              <a:rPr lang="en-GB" sz="3200" dirty="0" err="1">
                <a:solidFill>
                  <a:srgbClr val="0070C0"/>
                </a:solidFill>
              </a:rPr>
              <a:t>đầy</a:t>
            </a:r>
            <a:r>
              <a:rPr lang="en-GB" sz="3200" dirty="0">
                <a:solidFill>
                  <a:srgbClr val="0070C0"/>
                </a:solidFill>
              </a:rPr>
              <a:t> </a:t>
            </a:r>
            <a:r>
              <a:rPr lang="en-GB" sz="3200" dirty="0" err="1">
                <a:solidFill>
                  <a:srgbClr val="0070C0"/>
                </a:solidFill>
              </a:rPr>
              <a:t>triết</a:t>
            </a:r>
            <a:r>
              <a:rPr lang="en-GB" sz="3200" dirty="0">
                <a:solidFill>
                  <a:srgbClr val="0070C0"/>
                </a:solidFill>
              </a:rPr>
              <a:t> </a:t>
            </a:r>
            <a:r>
              <a:rPr lang="en-GB" sz="3200" dirty="0" err="1">
                <a:solidFill>
                  <a:srgbClr val="0070C0"/>
                </a:solidFill>
              </a:rPr>
              <a:t>lí</a:t>
            </a:r>
            <a:r>
              <a:rPr lang="en-GB" sz="3200" dirty="0">
                <a:solidFill>
                  <a:srgbClr val="0070C0"/>
                </a:solidFill>
              </a:rPr>
              <a:t> </a:t>
            </a:r>
            <a:r>
              <a:rPr lang="en-GB" sz="3200" dirty="0" err="1">
                <a:solidFill>
                  <a:srgbClr val="0070C0"/>
                </a:solidFill>
              </a:rPr>
              <a:t>về</a:t>
            </a:r>
            <a:r>
              <a:rPr lang="en-GB" sz="3200" dirty="0">
                <a:solidFill>
                  <a:srgbClr val="0070C0"/>
                </a:solidFill>
              </a:rPr>
              <a:t> </a:t>
            </a:r>
            <a:r>
              <a:rPr lang="en-GB" sz="3200" dirty="0" err="1">
                <a:solidFill>
                  <a:srgbClr val="0070C0"/>
                </a:solidFill>
              </a:rPr>
              <a:t>cuộc</a:t>
            </a:r>
            <a:r>
              <a:rPr lang="en-GB" sz="3200" dirty="0">
                <a:solidFill>
                  <a:srgbClr val="0070C0"/>
                </a:solidFill>
              </a:rPr>
              <a:t> </a:t>
            </a:r>
            <a:r>
              <a:rPr lang="en-GB" sz="3200" dirty="0" err="1">
                <a:solidFill>
                  <a:srgbClr val="0070C0"/>
                </a:solidFill>
              </a:rPr>
              <a:t>đời</a:t>
            </a:r>
            <a:r>
              <a:rPr lang="en-GB" sz="3200" dirty="0">
                <a:solidFill>
                  <a:srgbClr val="0070C0"/>
                </a:solidFill>
              </a:rPr>
              <a:t>…</a:t>
            </a:r>
            <a:endParaRPr lang="en-US" sz="3200" dirty="0">
              <a:solidFill>
                <a:srgbClr val="0070C0"/>
              </a:solidFill>
            </a:endParaRPr>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484632"/>
            <a:ext cx="10058400" cy="654851"/>
          </a:xfrm>
        </p:spPr>
        <p:txBody>
          <a:bodyPr>
            <a:normAutofit/>
          </a:bodyPr>
          <a:lstStyle/>
          <a:p>
            <a:r>
              <a:rPr lang="en-US" sz="3600" dirty="0" err="1">
                <a:latin typeface="Times New Roman" pitchFamily="18" charset="0"/>
                <a:cs typeface="Times New Roman" pitchFamily="18" charset="0"/>
              </a:rPr>
              <a:t>Đọc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hiểu</a:t>
            </a:r>
            <a:endParaRPr lang="en-US" sz="3600" dirty="0"/>
          </a:p>
        </p:txBody>
      </p:sp>
      <p:sp>
        <p:nvSpPr>
          <p:cNvPr id="3" name="Content Placeholder 2"/>
          <p:cNvSpPr>
            <a:spLocks noGrp="1"/>
          </p:cNvSpPr>
          <p:nvPr>
            <p:ph idx="1"/>
          </p:nvPr>
        </p:nvSpPr>
        <p:spPr>
          <a:xfrm>
            <a:off x="1069848" y="1139483"/>
            <a:ext cx="10058400" cy="5032717"/>
          </a:xfrm>
        </p:spPr>
        <p:txBody>
          <a:bodyPr>
            <a:normAutofit lnSpcReduction="10000"/>
          </a:bodyPr>
          <a:lstStyle/>
          <a:p>
            <a:r>
              <a:rPr lang="en-GB" sz="2800" dirty="0" err="1">
                <a:solidFill>
                  <a:schemeClr val="accent3">
                    <a:lumMod val="50000"/>
                  </a:schemeClr>
                </a:solidFill>
              </a:rPr>
              <a:t>Câu</a:t>
            </a:r>
            <a:r>
              <a:rPr lang="en-GB" sz="2800" dirty="0">
                <a:solidFill>
                  <a:schemeClr val="accent3">
                    <a:lumMod val="50000"/>
                  </a:schemeClr>
                </a:solidFill>
              </a:rPr>
              <a:t> 4. </a:t>
            </a:r>
            <a:r>
              <a:rPr lang="en-GB" sz="2800" dirty="0" err="1">
                <a:solidFill>
                  <a:schemeClr val="accent3">
                    <a:lumMod val="50000"/>
                  </a:schemeClr>
                </a:solidFill>
              </a:rPr>
              <a:t>Từ</a:t>
            </a:r>
            <a:r>
              <a:rPr lang="en-GB" sz="2800" dirty="0">
                <a:solidFill>
                  <a:schemeClr val="accent3">
                    <a:lumMod val="50000"/>
                  </a:schemeClr>
                </a:solidFill>
              </a:rPr>
              <a:t> </a:t>
            </a:r>
            <a:r>
              <a:rPr lang="en-GB" sz="2800" dirty="0" err="1">
                <a:solidFill>
                  <a:schemeClr val="accent3">
                    <a:lumMod val="50000"/>
                  </a:schemeClr>
                </a:solidFill>
              </a:rPr>
              <a:t>suy</a:t>
            </a:r>
            <a:r>
              <a:rPr lang="en-GB" sz="2800" dirty="0">
                <a:solidFill>
                  <a:schemeClr val="accent3">
                    <a:lumMod val="50000"/>
                  </a:schemeClr>
                </a:solidFill>
              </a:rPr>
              <a:t> </a:t>
            </a:r>
            <a:r>
              <a:rPr lang="en-GB" sz="2800" dirty="0" err="1">
                <a:solidFill>
                  <a:schemeClr val="accent3">
                    <a:lumMod val="50000"/>
                  </a:schemeClr>
                </a:solidFill>
              </a:rPr>
              <a:t>ngẫm</a:t>
            </a:r>
            <a:r>
              <a:rPr lang="en-GB" sz="2800" dirty="0">
                <a:solidFill>
                  <a:schemeClr val="accent3">
                    <a:lumMod val="50000"/>
                  </a:schemeClr>
                </a:solidFill>
              </a:rPr>
              <a:t> </a:t>
            </a:r>
            <a:r>
              <a:rPr lang="en-GB" sz="2800" dirty="0" err="1">
                <a:solidFill>
                  <a:schemeClr val="accent3">
                    <a:lumMod val="50000"/>
                  </a:schemeClr>
                </a:solidFill>
              </a:rPr>
              <a:t>của</a:t>
            </a:r>
            <a:r>
              <a:rPr lang="en-GB" sz="2800" dirty="0">
                <a:solidFill>
                  <a:schemeClr val="accent3">
                    <a:lumMod val="50000"/>
                  </a:schemeClr>
                </a:solidFill>
              </a:rPr>
              <a:t> </a:t>
            </a:r>
            <a:r>
              <a:rPr lang="en-GB" sz="2800" dirty="0" err="1">
                <a:solidFill>
                  <a:schemeClr val="accent3">
                    <a:lumMod val="50000"/>
                  </a:schemeClr>
                </a:solidFill>
              </a:rPr>
              <a:t>tác</a:t>
            </a:r>
            <a:r>
              <a:rPr lang="en-GB" sz="2800" dirty="0">
                <a:solidFill>
                  <a:schemeClr val="accent3">
                    <a:lumMod val="50000"/>
                  </a:schemeClr>
                </a:solidFill>
              </a:rPr>
              <a:t> </a:t>
            </a:r>
            <a:r>
              <a:rPr lang="en-GB" sz="2800" dirty="0" err="1">
                <a:solidFill>
                  <a:schemeClr val="accent3">
                    <a:lumMod val="50000"/>
                  </a:schemeClr>
                </a:solidFill>
              </a:rPr>
              <a:t>giả</a:t>
            </a:r>
            <a:r>
              <a:rPr lang="en-GB" sz="2800" dirty="0">
                <a:solidFill>
                  <a:schemeClr val="accent3">
                    <a:lumMod val="50000"/>
                  </a:schemeClr>
                </a:solidFill>
              </a:rPr>
              <a:t> </a:t>
            </a:r>
            <a:r>
              <a:rPr lang="en-GB" sz="2800" dirty="0" err="1">
                <a:solidFill>
                  <a:schemeClr val="accent3">
                    <a:lumMod val="50000"/>
                  </a:schemeClr>
                </a:solidFill>
              </a:rPr>
              <a:t>về</a:t>
            </a:r>
            <a:r>
              <a:rPr lang="en-GB" sz="2800" dirty="0">
                <a:solidFill>
                  <a:schemeClr val="accent3">
                    <a:lumMod val="50000"/>
                  </a:schemeClr>
                </a:solidFill>
              </a:rPr>
              <a:t> </a:t>
            </a:r>
            <a:r>
              <a:rPr lang="en-GB" sz="2800" i="1" dirty="0" err="1">
                <a:solidFill>
                  <a:schemeClr val="accent3">
                    <a:lumMod val="50000"/>
                  </a:schemeClr>
                </a:solidFill>
              </a:rPr>
              <a:t>Những</a:t>
            </a:r>
            <a:r>
              <a:rPr lang="en-GB" sz="2800" i="1" dirty="0">
                <a:solidFill>
                  <a:schemeClr val="accent3">
                    <a:lumMod val="50000"/>
                  </a:schemeClr>
                </a:solidFill>
              </a:rPr>
              <a:t> </a:t>
            </a:r>
            <a:r>
              <a:rPr lang="en-GB" sz="2800" i="1" dirty="0" err="1">
                <a:solidFill>
                  <a:schemeClr val="accent3">
                    <a:lumMod val="50000"/>
                  </a:schemeClr>
                </a:solidFill>
              </a:rPr>
              <a:t>đám</a:t>
            </a:r>
            <a:r>
              <a:rPr lang="en-GB" sz="2800" i="1" dirty="0">
                <a:solidFill>
                  <a:schemeClr val="accent3">
                    <a:lumMod val="50000"/>
                  </a:schemeClr>
                </a:solidFill>
              </a:rPr>
              <a:t> </a:t>
            </a:r>
            <a:r>
              <a:rPr lang="en-GB" sz="2800" i="1" dirty="0" err="1">
                <a:solidFill>
                  <a:schemeClr val="accent3">
                    <a:lumMod val="50000"/>
                  </a:schemeClr>
                </a:solidFill>
              </a:rPr>
              <a:t>mây</a:t>
            </a:r>
            <a:r>
              <a:rPr lang="en-GB" sz="2800" i="1" dirty="0">
                <a:solidFill>
                  <a:schemeClr val="accent3">
                    <a:lumMod val="50000"/>
                  </a:schemeClr>
                </a:solidFill>
              </a:rPr>
              <a:t> </a:t>
            </a:r>
            <a:r>
              <a:rPr lang="en-GB" sz="2800" i="1" dirty="0" err="1">
                <a:solidFill>
                  <a:schemeClr val="accent3">
                    <a:lumMod val="50000"/>
                  </a:schemeClr>
                </a:solidFill>
              </a:rPr>
              <a:t>cuối</a:t>
            </a:r>
            <a:r>
              <a:rPr lang="en-GB" sz="2800" i="1" dirty="0">
                <a:solidFill>
                  <a:schemeClr val="accent3">
                    <a:lumMod val="50000"/>
                  </a:schemeClr>
                </a:solidFill>
              </a:rPr>
              <a:t> </a:t>
            </a:r>
            <a:r>
              <a:rPr lang="en-GB" sz="2800" i="1" dirty="0" err="1">
                <a:solidFill>
                  <a:schemeClr val="accent3">
                    <a:lumMod val="50000"/>
                  </a:schemeClr>
                </a:solidFill>
              </a:rPr>
              <a:t>trời</a:t>
            </a:r>
            <a:r>
              <a:rPr lang="en-GB" sz="2800" dirty="0">
                <a:solidFill>
                  <a:schemeClr val="accent3">
                    <a:lumMod val="50000"/>
                  </a:schemeClr>
                </a:solidFill>
              </a:rPr>
              <a:t> </a:t>
            </a:r>
            <a:r>
              <a:rPr lang="en-GB" sz="2800" dirty="0" err="1">
                <a:solidFill>
                  <a:schemeClr val="accent3">
                    <a:lumMod val="50000"/>
                  </a:schemeClr>
                </a:solidFill>
              </a:rPr>
              <a:t>trong</a:t>
            </a:r>
            <a:r>
              <a:rPr lang="en-GB" sz="2800" dirty="0">
                <a:solidFill>
                  <a:schemeClr val="accent3">
                    <a:lumMod val="50000"/>
                  </a:schemeClr>
                </a:solidFill>
              </a:rPr>
              <a:t> </a:t>
            </a:r>
            <a:r>
              <a:rPr lang="en-GB" sz="2800" dirty="0" err="1">
                <a:solidFill>
                  <a:schemeClr val="accent3">
                    <a:lumMod val="50000"/>
                  </a:schemeClr>
                </a:solidFill>
              </a:rPr>
              <a:t>đoạn</a:t>
            </a:r>
            <a:r>
              <a:rPr lang="en-GB" sz="2800" dirty="0">
                <a:solidFill>
                  <a:schemeClr val="accent3">
                    <a:lumMod val="50000"/>
                  </a:schemeClr>
                </a:solidFill>
              </a:rPr>
              <a:t> </a:t>
            </a:r>
            <a:r>
              <a:rPr lang="en-GB" sz="2800" dirty="0" err="1">
                <a:solidFill>
                  <a:schemeClr val="accent3">
                    <a:lumMod val="50000"/>
                  </a:schemeClr>
                </a:solidFill>
              </a:rPr>
              <a:t>trích</a:t>
            </a:r>
            <a:r>
              <a:rPr lang="en-GB" sz="2800" dirty="0">
                <a:solidFill>
                  <a:schemeClr val="accent3">
                    <a:lumMod val="50000"/>
                  </a:schemeClr>
                </a:solidFill>
              </a:rPr>
              <a:t> </a:t>
            </a:r>
            <a:r>
              <a:rPr lang="en-GB" sz="2800" dirty="0" err="1">
                <a:solidFill>
                  <a:schemeClr val="accent3">
                    <a:lumMod val="50000"/>
                  </a:schemeClr>
                </a:solidFill>
              </a:rPr>
              <a:t>trên</a:t>
            </a:r>
            <a:r>
              <a:rPr lang="en-GB" sz="2800" dirty="0">
                <a:solidFill>
                  <a:schemeClr val="accent3">
                    <a:lumMod val="50000"/>
                  </a:schemeClr>
                </a:solidFill>
              </a:rPr>
              <a:t>, </a:t>
            </a:r>
            <a:r>
              <a:rPr lang="en-GB" sz="2800" dirty="0" err="1">
                <a:solidFill>
                  <a:schemeClr val="accent3">
                    <a:lumMod val="50000"/>
                  </a:schemeClr>
                </a:solidFill>
              </a:rPr>
              <a:t>anh</a:t>
            </a:r>
            <a:r>
              <a:rPr lang="en-GB" sz="2800" dirty="0">
                <a:solidFill>
                  <a:schemeClr val="accent3">
                    <a:lumMod val="50000"/>
                  </a:schemeClr>
                </a:solidFill>
              </a:rPr>
              <a:t>/</a:t>
            </a:r>
            <a:r>
              <a:rPr lang="en-GB" sz="2800" dirty="0" err="1">
                <a:solidFill>
                  <a:schemeClr val="accent3">
                    <a:lumMod val="50000"/>
                  </a:schemeClr>
                </a:solidFill>
              </a:rPr>
              <a:t>chị</a:t>
            </a:r>
            <a:r>
              <a:rPr lang="en-GB" sz="2800" dirty="0">
                <a:solidFill>
                  <a:schemeClr val="accent3">
                    <a:lumMod val="50000"/>
                  </a:schemeClr>
                </a:solidFill>
              </a:rPr>
              <a:t> </a:t>
            </a:r>
            <a:r>
              <a:rPr lang="en-GB" sz="2800" dirty="0" err="1">
                <a:solidFill>
                  <a:schemeClr val="accent3">
                    <a:lumMod val="50000"/>
                  </a:schemeClr>
                </a:solidFill>
              </a:rPr>
              <a:t>hãy</a:t>
            </a:r>
            <a:r>
              <a:rPr lang="en-GB" sz="2800" dirty="0">
                <a:solidFill>
                  <a:schemeClr val="accent3">
                    <a:lumMod val="50000"/>
                  </a:schemeClr>
                </a:solidFill>
              </a:rPr>
              <a:t> </a:t>
            </a:r>
            <a:r>
              <a:rPr lang="en-GB" sz="2800" dirty="0" err="1">
                <a:solidFill>
                  <a:schemeClr val="accent3">
                    <a:lumMod val="50000"/>
                  </a:schemeClr>
                </a:solidFill>
              </a:rPr>
              <a:t>rút</a:t>
            </a:r>
            <a:r>
              <a:rPr lang="en-GB" sz="2800" dirty="0">
                <a:solidFill>
                  <a:schemeClr val="accent3">
                    <a:lumMod val="50000"/>
                  </a:schemeClr>
                </a:solidFill>
              </a:rPr>
              <a:t> </a:t>
            </a:r>
            <a:r>
              <a:rPr lang="en-GB" sz="2800" dirty="0" err="1">
                <a:solidFill>
                  <a:schemeClr val="accent3">
                    <a:lumMod val="50000"/>
                  </a:schemeClr>
                </a:solidFill>
              </a:rPr>
              <a:t>ra</a:t>
            </a:r>
            <a:r>
              <a:rPr lang="en-GB" sz="2800" dirty="0">
                <a:solidFill>
                  <a:schemeClr val="accent3">
                    <a:lumMod val="50000"/>
                  </a:schemeClr>
                </a:solidFill>
              </a:rPr>
              <a:t> </a:t>
            </a:r>
            <a:r>
              <a:rPr lang="en-GB" sz="2800" dirty="0" err="1">
                <a:solidFill>
                  <a:schemeClr val="accent3">
                    <a:lumMod val="50000"/>
                  </a:schemeClr>
                </a:solidFill>
              </a:rPr>
              <a:t>bài</a:t>
            </a:r>
            <a:r>
              <a:rPr lang="en-GB" sz="2800" dirty="0">
                <a:solidFill>
                  <a:schemeClr val="accent3">
                    <a:lumMod val="50000"/>
                  </a:schemeClr>
                </a:solidFill>
              </a:rPr>
              <a:t> </a:t>
            </a:r>
            <a:r>
              <a:rPr lang="en-GB" sz="2800" dirty="0" err="1">
                <a:solidFill>
                  <a:schemeClr val="accent3">
                    <a:lumMod val="50000"/>
                  </a:schemeClr>
                </a:solidFill>
              </a:rPr>
              <a:t>học</a:t>
            </a:r>
            <a:r>
              <a:rPr lang="en-GB" sz="2800" dirty="0">
                <a:solidFill>
                  <a:schemeClr val="accent3">
                    <a:lumMod val="50000"/>
                  </a:schemeClr>
                </a:solidFill>
              </a:rPr>
              <a:t> </a:t>
            </a:r>
            <a:r>
              <a:rPr lang="en-GB" sz="2800" dirty="0" err="1">
                <a:solidFill>
                  <a:schemeClr val="accent3">
                    <a:lumMod val="50000"/>
                  </a:schemeClr>
                </a:solidFill>
              </a:rPr>
              <a:t>về</a:t>
            </a:r>
            <a:r>
              <a:rPr lang="en-GB" sz="2800" dirty="0">
                <a:solidFill>
                  <a:schemeClr val="accent3">
                    <a:lumMod val="50000"/>
                  </a:schemeClr>
                </a:solidFill>
              </a:rPr>
              <a:t> </a:t>
            </a:r>
            <a:r>
              <a:rPr lang="en-GB" sz="2800" dirty="0" err="1">
                <a:solidFill>
                  <a:schemeClr val="accent3">
                    <a:lumMod val="50000"/>
                  </a:schemeClr>
                </a:solidFill>
              </a:rPr>
              <a:t>lẽ</a:t>
            </a:r>
            <a:r>
              <a:rPr lang="en-GB" sz="2800" dirty="0">
                <a:solidFill>
                  <a:schemeClr val="accent3">
                    <a:lumMod val="50000"/>
                  </a:schemeClr>
                </a:solidFill>
              </a:rPr>
              <a:t> </a:t>
            </a:r>
            <a:r>
              <a:rPr lang="en-GB" sz="2800" dirty="0" err="1">
                <a:solidFill>
                  <a:schemeClr val="accent3">
                    <a:lumMod val="50000"/>
                  </a:schemeClr>
                </a:solidFill>
              </a:rPr>
              <a:t>sống</a:t>
            </a:r>
            <a:r>
              <a:rPr lang="en-GB" sz="2800" dirty="0">
                <a:solidFill>
                  <a:schemeClr val="accent3">
                    <a:lumMod val="50000"/>
                  </a:schemeClr>
                </a:solidFill>
              </a:rPr>
              <a:t> </a:t>
            </a:r>
            <a:r>
              <a:rPr lang="en-GB" sz="2800" dirty="0" err="1">
                <a:solidFill>
                  <a:schemeClr val="accent3">
                    <a:lumMod val="50000"/>
                  </a:schemeClr>
                </a:solidFill>
              </a:rPr>
              <a:t>cho</a:t>
            </a:r>
            <a:r>
              <a:rPr lang="en-GB" sz="2800" dirty="0">
                <a:solidFill>
                  <a:schemeClr val="accent3">
                    <a:lumMod val="50000"/>
                  </a:schemeClr>
                </a:solidFill>
              </a:rPr>
              <a:t> </a:t>
            </a:r>
            <a:r>
              <a:rPr lang="en-GB" sz="2800" dirty="0" err="1">
                <a:solidFill>
                  <a:schemeClr val="accent3">
                    <a:lumMod val="50000"/>
                  </a:schemeClr>
                </a:solidFill>
              </a:rPr>
              <a:t>bản</a:t>
            </a:r>
            <a:r>
              <a:rPr lang="en-GB" sz="2800" dirty="0">
                <a:solidFill>
                  <a:schemeClr val="accent3">
                    <a:lumMod val="50000"/>
                  </a:schemeClr>
                </a:solidFill>
              </a:rPr>
              <a:t> </a:t>
            </a:r>
            <a:r>
              <a:rPr lang="en-GB" sz="2800" dirty="0" err="1">
                <a:solidFill>
                  <a:schemeClr val="accent3">
                    <a:lumMod val="50000"/>
                  </a:schemeClr>
                </a:solidFill>
              </a:rPr>
              <a:t>thân</a:t>
            </a:r>
            <a:r>
              <a:rPr lang="en-GB" sz="2800" dirty="0">
                <a:solidFill>
                  <a:schemeClr val="accent3">
                    <a:lumMod val="50000"/>
                  </a:schemeClr>
                </a:solidFill>
              </a:rPr>
              <a:t>.</a:t>
            </a:r>
            <a:endParaRPr lang="en-US" sz="2800" dirty="0">
              <a:solidFill>
                <a:schemeClr val="accent3">
                  <a:lumMod val="50000"/>
                </a:schemeClr>
              </a:solidFill>
            </a:endParaRPr>
          </a:p>
          <a:p>
            <a:pPr lvl="0"/>
            <a:r>
              <a:rPr lang="vi-VN" sz="2800" dirty="0">
                <a:solidFill>
                  <a:srgbClr val="0070C0"/>
                </a:solidFill>
              </a:rPr>
              <a:t>Đoạn trích thể hiện những suy ngẫm của tác giả: từ hình ảnh những đám mây trôi dạt và biến hoá </a:t>
            </a:r>
            <a:r>
              <a:rPr lang="en-US" sz="2800" dirty="0" err="1">
                <a:solidFill>
                  <a:srgbClr val="0070C0"/>
                </a:solidFill>
              </a:rPr>
              <a:t>trầm</a:t>
            </a:r>
            <a:r>
              <a:rPr lang="en-US" sz="2800" dirty="0">
                <a:solidFill>
                  <a:srgbClr val="0070C0"/>
                </a:solidFill>
              </a:rPr>
              <a:t> </a:t>
            </a:r>
            <a:r>
              <a:rPr lang="en-US" sz="2800" dirty="0" err="1">
                <a:solidFill>
                  <a:srgbClr val="0070C0"/>
                </a:solidFill>
              </a:rPr>
              <a:t>luân</a:t>
            </a:r>
            <a:r>
              <a:rPr lang="en-US" sz="2800" dirty="0">
                <a:solidFill>
                  <a:srgbClr val="0070C0"/>
                </a:solidFill>
              </a:rPr>
              <a:t> </a:t>
            </a:r>
            <a:r>
              <a:rPr lang="en-US" sz="2800" dirty="0" err="1">
                <a:solidFill>
                  <a:srgbClr val="0070C0"/>
                </a:solidFill>
              </a:rPr>
              <a:t>như</a:t>
            </a:r>
            <a:r>
              <a:rPr lang="en-US" sz="2800" dirty="0">
                <a:solidFill>
                  <a:srgbClr val="0070C0"/>
                </a:solidFill>
              </a:rPr>
              <a:t> </a:t>
            </a:r>
            <a:r>
              <a:rPr lang="en-US" sz="2800" dirty="0" err="1">
                <a:solidFill>
                  <a:srgbClr val="0070C0"/>
                </a:solidFill>
              </a:rPr>
              <a:t>cuộc</a:t>
            </a:r>
            <a:r>
              <a:rPr lang="en-US" sz="2800" dirty="0">
                <a:solidFill>
                  <a:srgbClr val="0070C0"/>
                </a:solidFill>
              </a:rPr>
              <a:t> </a:t>
            </a:r>
            <a:r>
              <a:rPr lang="en-US" sz="2800" dirty="0" err="1">
                <a:solidFill>
                  <a:srgbClr val="0070C0"/>
                </a:solidFill>
              </a:rPr>
              <a:t>sống</a:t>
            </a:r>
            <a:r>
              <a:rPr lang="en-US" sz="2800" dirty="0">
                <a:solidFill>
                  <a:srgbClr val="0070C0"/>
                </a:solidFill>
              </a:rPr>
              <a:t> con </a:t>
            </a:r>
            <a:r>
              <a:rPr lang="en-US" sz="2800" dirty="0" err="1">
                <a:solidFill>
                  <a:srgbClr val="0070C0"/>
                </a:solidFill>
              </a:rPr>
              <a:t>người</a:t>
            </a:r>
            <a:r>
              <a:rPr lang="vi-VN" sz="2800" dirty="0">
                <a:solidFill>
                  <a:srgbClr val="0070C0"/>
                </a:solidFill>
              </a:rPr>
              <a:t>. Có những lúc thăng trầm, cuốn ta theo đam mê hoài bão, có những lúc lang thang vô định, khó khăn thử thách…</a:t>
            </a:r>
            <a:endParaRPr lang="en-US" sz="2800" dirty="0">
              <a:solidFill>
                <a:srgbClr val="0070C0"/>
              </a:solidFill>
            </a:endParaRPr>
          </a:p>
          <a:p>
            <a:pPr lvl="0"/>
            <a:r>
              <a:rPr lang="vi-VN" sz="2800" dirty="0">
                <a:solidFill>
                  <a:srgbClr val="0070C0"/>
                </a:solidFill>
              </a:rPr>
              <a:t>Từ đó ta nhận ra thử thách khó khăn là một phần tất yếu của cuộc sống, do đó ta cần có thái độ lạc quan, tích cực chấp nhận nó; sống hết mình, vượt qua thử thách bằng niềm tin, ý chí, bằng thái độ sống tích cực…</a:t>
            </a:r>
            <a:endParaRPr lang="en-US" sz="2800" dirty="0">
              <a:solidFill>
                <a:srgbClr val="0070C0"/>
              </a:solidFill>
            </a:endParaRP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484632"/>
            <a:ext cx="10058400" cy="626716"/>
          </a:xfrm>
        </p:spPr>
        <p:txBody>
          <a:bodyPr>
            <a:normAutofit fontScale="90000"/>
          </a:bodyPr>
          <a:lstStyle/>
          <a:p>
            <a:r>
              <a:rPr lang="en-US" sz="3600" dirty="0" err="1">
                <a:latin typeface="Times New Roman" pitchFamily="18" charset="0"/>
                <a:cs typeface="Times New Roman" pitchFamily="18" charset="0"/>
              </a:rPr>
              <a:t>Làm</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văn</a:t>
            </a:r>
            <a:r>
              <a:rPr lang="en-US" sz="3600" dirty="0">
                <a:latin typeface="Times New Roman" pitchFamily="18" charset="0"/>
                <a:cs typeface="Times New Roman" pitchFamily="18" charset="0"/>
              </a:rPr>
              <a:t> </a:t>
            </a:r>
          </a:p>
        </p:txBody>
      </p:sp>
      <p:sp>
        <p:nvSpPr>
          <p:cNvPr id="3" name="Content Placeholder 2"/>
          <p:cNvSpPr>
            <a:spLocks noGrp="1"/>
          </p:cNvSpPr>
          <p:nvPr>
            <p:ph idx="1"/>
          </p:nvPr>
        </p:nvSpPr>
        <p:spPr>
          <a:xfrm>
            <a:off x="1069848" y="1111348"/>
            <a:ext cx="10058400" cy="5060852"/>
          </a:xfrm>
        </p:spPr>
        <p:txBody>
          <a:bodyPr/>
          <a:lstStyle/>
          <a:p>
            <a:r>
              <a:rPr lang="vi-VN" sz="3200" dirty="0">
                <a:solidFill>
                  <a:schemeClr val="accent3">
                    <a:lumMod val="50000"/>
                  </a:schemeClr>
                </a:solidFill>
              </a:rPr>
              <a:t>Câu 1: </a:t>
            </a:r>
            <a:r>
              <a:rPr lang="en-US" sz="3200" dirty="0">
                <a:solidFill>
                  <a:schemeClr val="accent3">
                    <a:lumMod val="50000"/>
                  </a:schemeClr>
                </a:solidFill>
              </a:rPr>
              <a:t>(2 </a:t>
            </a:r>
            <a:r>
              <a:rPr lang="en-US" sz="3200" dirty="0" err="1">
                <a:solidFill>
                  <a:schemeClr val="accent3">
                    <a:lumMod val="50000"/>
                  </a:schemeClr>
                </a:solidFill>
              </a:rPr>
              <a:t>điểm</a:t>
            </a:r>
            <a:r>
              <a:rPr lang="en-US" sz="3200" dirty="0">
                <a:solidFill>
                  <a:schemeClr val="accent3">
                    <a:lumMod val="50000"/>
                  </a:schemeClr>
                </a:solidFill>
              </a:rPr>
              <a:t>)</a:t>
            </a:r>
          </a:p>
          <a:p>
            <a:r>
              <a:rPr lang="vi-VN" sz="3200" dirty="0">
                <a:solidFill>
                  <a:schemeClr val="accent3">
                    <a:lumMod val="50000"/>
                  </a:schemeClr>
                </a:solidFill>
              </a:rPr>
              <a:t>Viết một đoạn văn (khoảng 200 chữ) trình bày suy nghĩ về ý nghĩa của thái độ sống tích cực trước thử thách. Gợi ý:</a:t>
            </a:r>
            <a:endParaRPr lang="en-US" sz="3200" dirty="0">
              <a:solidFill>
                <a:schemeClr val="accent3">
                  <a:lumMod val="50000"/>
                </a:schemeClr>
              </a:solidFill>
            </a:endParaRPr>
          </a:p>
          <a:p>
            <a:r>
              <a:rPr lang="vi-VN" sz="3200" dirty="0">
                <a:solidFill>
                  <a:srgbClr val="0070C0"/>
                </a:solidFill>
              </a:rPr>
              <a:t>*Câu mở đoạn: “</a:t>
            </a:r>
            <a:r>
              <a:rPr lang="vi-VN" sz="3200" i="1" dirty="0">
                <a:solidFill>
                  <a:srgbClr val="0070C0"/>
                </a:solidFill>
              </a:rPr>
              <a:t>Đường đi trải đầy hoa hồng sẽ không bao giờ dẫn đến vinh quang</a:t>
            </a:r>
            <a:r>
              <a:rPr lang="vi-VN" sz="3200" dirty="0">
                <a:solidFill>
                  <a:srgbClr val="0070C0"/>
                </a:solidFill>
              </a:rPr>
              <a:t>”. Chấp nhận thử thách trong cuộc sống vốn dĩ gập ghếnh. </a:t>
            </a:r>
            <a:endParaRPr lang="en-US" sz="3200" dirty="0">
              <a:solidFill>
                <a:srgbClr val="0070C0"/>
              </a:solidFill>
            </a:endParaRP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484632"/>
            <a:ext cx="10058400" cy="668919"/>
          </a:xfrm>
        </p:spPr>
        <p:txBody>
          <a:bodyPr>
            <a:normAutofit/>
          </a:bodyPr>
          <a:lstStyle/>
          <a:p>
            <a:r>
              <a:rPr lang="en-US" sz="3600" dirty="0" err="1">
                <a:latin typeface="Times New Roman" pitchFamily="18" charset="0"/>
                <a:cs typeface="Times New Roman" pitchFamily="18" charset="0"/>
              </a:rPr>
              <a:t>Làm</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văn</a:t>
            </a:r>
            <a:endParaRPr lang="en-US" sz="3600" dirty="0">
              <a:latin typeface="Times New Roman" pitchFamily="18" charset="0"/>
              <a:cs typeface="Times New Roman" pitchFamily="18" charset="0"/>
            </a:endParaRPr>
          </a:p>
        </p:txBody>
      </p:sp>
      <p:sp>
        <p:nvSpPr>
          <p:cNvPr id="3" name="Content Placeholder 2"/>
          <p:cNvSpPr>
            <a:spLocks noGrp="1"/>
          </p:cNvSpPr>
          <p:nvPr>
            <p:ph idx="1"/>
          </p:nvPr>
        </p:nvSpPr>
        <p:spPr>
          <a:xfrm>
            <a:off x="1069848" y="1153551"/>
            <a:ext cx="10058400" cy="5018649"/>
          </a:xfrm>
        </p:spPr>
        <p:txBody>
          <a:bodyPr>
            <a:normAutofit/>
          </a:bodyPr>
          <a:lstStyle/>
          <a:p>
            <a:r>
              <a:rPr lang="vi-VN" sz="3200" dirty="0">
                <a:solidFill>
                  <a:schemeClr val="accent3">
                    <a:lumMod val="50000"/>
                  </a:schemeClr>
                </a:solidFill>
              </a:rPr>
              <a:t>* Câu giải thích đề:</a:t>
            </a:r>
            <a:endParaRPr lang="en-US" sz="3200" dirty="0">
              <a:solidFill>
                <a:schemeClr val="accent3">
                  <a:lumMod val="50000"/>
                </a:schemeClr>
              </a:solidFill>
            </a:endParaRPr>
          </a:p>
          <a:p>
            <a:r>
              <a:rPr lang="vi-VN" sz="3200" dirty="0">
                <a:solidFill>
                  <a:srgbClr val="0070C0"/>
                </a:solidFill>
              </a:rPr>
              <a:t>- Thử thách là: những tình huống khó khăn và trở ngại mà chúng ta phải đối mặt, là yếu tố khách quan mà đòi hỏi chúng ta phải vượt qua rào cản để đạt được mục tiêu của mình.</a:t>
            </a:r>
            <a:endParaRPr lang="en-US" sz="3200" dirty="0">
              <a:solidFill>
                <a:srgbClr val="0070C0"/>
              </a:solidFill>
            </a:endParaRPr>
          </a:p>
          <a:p>
            <a:r>
              <a:rPr lang="vi-VN" sz="3200" dirty="0">
                <a:solidFill>
                  <a:srgbClr val="0070C0"/>
                </a:solidFill>
              </a:rPr>
              <a:t>- Thái độ sống tích cực là: thái độ chủ động trước cuộc sống, tinh thần lạc quan trước những gian khó cuộc đời. </a:t>
            </a:r>
            <a:endParaRPr lang="en-US" sz="3200" dirty="0">
              <a:solidFill>
                <a:srgbClr val="0070C0"/>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484632"/>
            <a:ext cx="10058400" cy="640783"/>
          </a:xfrm>
        </p:spPr>
        <p:txBody>
          <a:bodyPr>
            <a:normAutofit/>
          </a:bodyPr>
          <a:lstStyle/>
          <a:p>
            <a:r>
              <a:rPr lang="en-US" sz="3600" dirty="0" err="1">
                <a:latin typeface="Times New Roman" pitchFamily="18" charset="0"/>
                <a:cs typeface="Times New Roman" pitchFamily="18" charset="0"/>
              </a:rPr>
              <a:t>Làm</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văn</a:t>
            </a:r>
            <a:endParaRPr lang="en-US" sz="3600" dirty="0"/>
          </a:p>
        </p:txBody>
      </p:sp>
      <p:sp>
        <p:nvSpPr>
          <p:cNvPr id="3" name="Content Placeholder 2"/>
          <p:cNvSpPr>
            <a:spLocks noGrp="1"/>
          </p:cNvSpPr>
          <p:nvPr>
            <p:ph idx="1"/>
          </p:nvPr>
        </p:nvSpPr>
        <p:spPr>
          <a:xfrm>
            <a:off x="1069848" y="1125415"/>
            <a:ext cx="10058400" cy="5046785"/>
          </a:xfrm>
        </p:spPr>
        <p:txBody>
          <a:bodyPr/>
          <a:lstStyle/>
          <a:p>
            <a:r>
              <a:rPr lang="vi-VN" sz="2800" dirty="0">
                <a:solidFill>
                  <a:schemeClr val="accent3">
                    <a:lumMod val="50000"/>
                  </a:schemeClr>
                </a:solidFill>
              </a:rPr>
              <a:t>* Câu bàn luận về ý nghĩa của thái độ sống tích cực trước thử thách.</a:t>
            </a:r>
            <a:endParaRPr lang="en-US" sz="2800" dirty="0">
              <a:solidFill>
                <a:schemeClr val="accent3">
                  <a:lumMod val="50000"/>
                </a:schemeClr>
              </a:solidFill>
            </a:endParaRPr>
          </a:p>
          <a:p>
            <a:r>
              <a:rPr lang="vi-VN" sz="2800" dirty="0">
                <a:solidFill>
                  <a:srgbClr val="0070C0"/>
                </a:solidFill>
              </a:rPr>
              <a:t>- Thử thách là thước đo năng lực, phẩm chất nghị lực con người. “</a:t>
            </a:r>
            <a:r>
              <a:rPr lang="vi-VN" sz="2800" i="1" dirty="0">
                <a:solidFill>
                  <a:srgbClr val="0070C0"/>
                </a:solidFill>
              </a:rPr>
              <a:t>Đường đi khó, không khó vì ngăn sông cách núi mà khó vì lòng người ngại núi e sông</a:t>
            </a:r>
            <a:r>
              <a:rPr lang="vi-VN" sz="2800" dirty="0">
                <a:solidFill>
                  <a:srgbClr val="0070C0"/>
                </a:solidFill>
              </a:rPr>
              <a:t>.” (Nguyễn Bá Học)</a:t>
            </a:r>
            <a:endParaRPr lang="en-US" sz="2800" dirty="0">
              <a:solidFill>
                <a:srgbClr val="0070C0"/>
              </a:solidFill>
            </a:endParaRPr>
          </a:p>
          <a:p>
            <a:r>
              <a:rPr lang="vi-VN" sz="2800" dirty="0">
                <a:solidFill>
                  <a:srgbClr val="0070C0"/>
                </a:solidFill>
              </a:rPr>
              <a:t>- Việc có thái độ sống tích cực trước thử thách mang ý nghĩa rất lớn cho cuộc đời của mỗi con người. Chấp nhận gian khó để trưởng thành: “</a:t>
            </a:r>
            <a:r>
              <a:rPr lang="vi-VN" sz="2800" i="1" dirty="0">
                <a:solidFill>
                  <a:srgbClr val="0070C0"/>
                </a:solidFill>
              </a:rPr>
              <a:t>Đổ lỗi cho hoàn cảnh, cho người khác có nghĩa là bạn từ chối cơ hội được rèn luyện để trưởng thành</a:t>
            </a:r>
            <a:r>
              <a:rPr lang="vi-VN" sz="2800" dirty="0">
                <a:solidFill>
                  <a:srgbClr val="0070C0"/>
                </a:solidFill>
              </a:rPr>
              <a:t>.” (Nguyễn Bích Lan)</a:t>
            </a:r>
            <a:endParaRPr lang="en-US" sz="2800" dirty="0">
              <a:solidFill>
                <a:srgbClr val="0070C0"/>
              </a:solidFill>
            </a:endParaRPr>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484632"/>
            <a:ext cx="10058400" cy="697054"/>
          </a:xfrm>
        </p:spPr>
        <p:txBody>
          <a:bodyPr>
            <a:normAutofit/>
          </a:bodyPr>
          <a:lstStyle/>
          <a:p>
            <a:r>
              <a:rPr lang="en-US" sz="3600" dirty="0" err="1">
                <a:latin typeface="Times New Roman" pitchFamily="18" charset="0"/>
                <a:cs typeface="Times New Roman" pitchFamily="18" charset="0"/>
              </a:rPr>
              <a:t>Làm</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văn</a:t>
            </a:r>
            <a:endParaRPr lang="en-US" sz="3600" dirty="0"/>
          </a:p>
        </p:txBody>
      </p:sp>
      <p:sp>
        <p:nvSpPr>
          <p:cNvPr id="3" name="Content Placeholder 2"/>
          <p:cNvSpPr>
            <a:spLocks noGrp="1"/>
          </p:cNvSpPr>
          <p:nvPr>
            <p:ph idx="1"/>
          </p:nvPr>
        </p:nvSpPr>
        <p:spPr>
          <a:xfrm>
            <a:off x="1069848" y="1181686"/>
            <a:ext cx="10058400" cy="4990514"/>
          </a:xfrm>
        </p:spPr>
        <p:txBody>
          <a:bodyPr/>
          <a:lstStyle/>
          <a:p>
            <a:r>
              <a:rPr lang="vi-VN" sz="3200" dirty="0">
                <a:solidFill>
                  <a:srgbClr val="0070C0"/>
                </a:solidFill>
              </a:rPr>
              <a:t>- Thái độ tích cực cần xuất phát từ chính sự hiểu đời, hiểu người và bản thân mình.</a:t>
            </a:r>
            <a:endParaRPr lang="en-US" sz="3200" dirty="0">
              <a:solidFill>
                <a:srgbClr val="0070C0"/>
              </a:solidFill>
            </a:endParaRPr>
          </a:p>
          <a:p>
            <a:r>
              <a:rPr lang="vi-VN" sz="3200" dirty="0">
                <a:solidFill>
                  <a:srgbClr val="0070C0"/>
                </a:solidFill>
              </a:rPr>
              <a:t>- Thái độ tích cực có tác dụng và ý nghĩa quan trọng đối với đời sống tinh thần, định hướng hành động đúng đắn cho mỗi người, là chìa khóa giúp bạn thành công. (</a:t>
            </a:r>
            <a:r>
              <a:rPr lang="vi-VN" sz="3200" i="1" dirty="0">
                <a:solidFill>
                  <a:srgbClr val="0070C0"/>
                </a:solidFill>
              </a:rPr>
              <a:t>Nick Vujicic, chàng trai không tay, không chân đã vượt lên số phận, trở thành biểu tượng của sức sống mãnh liệt, đã truyền niềm tin, hy vọng sống cho hàng triệu người trên toàn thế giới</a:t>
            </a:r>
            <a:r>
              <a:rPr lang="vi-VN" sz="3200" dirty="0">
                <a:solidFill>
                  <a:srgbClr val="0070C0"/>
                </a:solidFill>
              </a:rPr>
              <a:t>).</a:t>
            </a:r>
            <a:endParaRPr lang="en-US" sz="3200" b="1" dirty="0">
              <a:solidFill>
                <a:srgbClr val="0070C0"/>
              </a:solidFill>
            </a:endParaRP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484632"/>
            <a:ext cx="10058400" cy="668919"/>
          </a:xfrm>
        </p:spPr>
        <p:txBody>
          <a:bodyPr>
            <a:normAutofit/>
          </a:bodyPr>
          <a:lstStyle/>
          <a:p>
            <a:r>
              <a:rPr lang="en-US" sz="3600" dirty="0" err="1">
                <a:latin typeface="Times New Roman" pitchFamily="18" charset="0"/>
                <a:cs typeface="Times New Roman" pitchFamily="18" charset="0"/>
              </a:rPr>
              <a:t>Làm</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văn</a:t>
            </a:r>
            <a:endParaRPr lang="en-US" sz="3600" dirty="0"/>
          </a:p>
        </p:txBody>
      </p:sp>
      <p:sp>
        <p:nvSpPr>
          <p:cNvPr id="3" name="Content Placeholder 2"/>
          <p:cNvSpPr>
            <a:spLocks noGrp="1"/>
          </p:cNvSpPr>
          <p:nvPr>
            <p:ph idx="1"/>
          </p:nvPr>
        </p:nvSpPr>
        <p:spPr>
          <a:xfrm>
            <a:off x="1069848" y="1153551"/>
            <a:ext cx="10058400" cy="5018649"/>
          </a:xfrm>
        </p:spPr>
        <p:txBody>
          <a:bodyPr/>
          <a:lstStyle/>
          <a:p>
            <a:r>
              <a:rPr lang="vi-VN" sz="3200" dirty="0">
                <a:solidFill>
                  <a:srgbClr val="0070C0"/>
                </a:solidFill>
              </a:rPr>
              <a:t>- Phê phán những con người chùn bước trước gian khó, những kẻ bi quan tiêu cực trong cuộc sống.</a:t>
            </a:r>
            <a:endParaRPr lang="en-US" sz="3200" b="1" dirty="0">
              <a:solidFill>
                <a:srgbClr val="0070C0"/>
              </a:solidFill>
            </a:endParaRPr>
          </a:p>
          <a:p>
            <a:r>
              <a:rPr lang="vi-VN" sz="3200" dirty="0">
                <a:solidFill>
                  <a:srgbClr val="0070C0"/>
                </a:solidFill>
              </a:rPr>
              <a:t>- Hãy rèn cho mình một thái độ sống tích cực, làm cho thế giới xung quanh trở nên tươi sáng hơn. “</a:t>
            </a:r>
            <a:r>
              <a:rPr lang="vi-VN" sz="3200" i="1" dirty="0">
                <a:solidFill>
                  <a:srgbClr val="0070C0"/>
                </a:solidFill>
              </a:rPr>
              <a:t>Đi về phía mặt trời, bóng tối sẽ ngả về sau bạn</a:t>
            </a:r>
            <a:r>
              <a:rPr lang="vi-VN" sz="3200" dirty="0">
                <a:solidFill>
                  <a:srgbClr val="0070C0"/>
                </a:solidFill>
              </a:rPr>
              <a:t>”.</a:t>
            </a:r>
            <a:endParaRPr lang="en-US" sz="3200" dirty="0">
              <a:solidFill>
                <a:srgbClr val="0070C0"/>
              </a:solidFill>
            </a:endParaRP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484632"/>
            <a:ext cx="10058400" cy="626716"/>
          </a:xfrm>
        </p:spPr>
        <p:txBody>
          <a:bodyPr>
            <a:normAutofit fontScale="90000"/>
          </a:bodyPr>
          <a:lstStyle/>
          <a:p>
            <a:r>
              <a:rPr lang="en-US" sz="3600" dirty="0" err="1">
                <a:latin typeface="Times New Roman" pitchFamily="18" charset="0"/>
                <a:cs typeface="Times New Roman" pitchFamily="18" charset="0"/>
              </a:rPr>
              <a:t>Làm</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văn</a:t>
            </a:r>
            <a:endParaRPr lang="en-US" sz="3600" dirty="0"/>
          </a:p>
        </p:txBody>
      </p:sp>
      <p:sp>
        <p:nvSpPr>
          <p:cNvPr id="3" name="Content Placeholder 2"/>
          <p:cNvSpPr>
            <a:spLocks noGrp="1"/>
          </p:cNvSpPr>
          <p:nvPr>
            <p:ph idx="1"/>
          </p:nvPr>
        </p:nvSpPr>
        <p:spPr>
          <a:xfrm>
            <a:off x="1069848" y="1111348"/>
            <a:ext cx="10058400" cy="5060852"/>
          </a:xfrm>
        </p:spPr>
        <p:txBody>
          <a:bodyPr/>
          <a:lstStyle/>
          <a:p>
            <a:r>
              <a:rPr lang="vi-VN" sz="3200" dirty="0">
                <a:solidFill>
                  <a:schemeClr val="accent4">
                    <a:lumMod val="50000"/>
                  </a:schemeClr>
                </a:solidFill>
              </a:rPr>
              <a:t>Câu 2: </a:t>
            </a:r>
            <a:r>
              <a:rPr lang="en-US" sz="3200" dirty="0">
                <a:solidFill>
                  <a:schemeClr val="accent4">
                    <a:lumMod val="50000"/>
                  </a:schemeClr>
                </a:solidFill>
              </a:rPr>
              <a:t>(5 </a:t>
            </a:r>
            <a:r>
              <a:rPr lang="en-US" sz="3200" dirty="0" err="1">
                <a:solidFill>
                  <a:schemeClr val="accent4">
                    <a:lumMod val="50000"/>
                  </a:schemeClr>
                </a:solidFill>
              </a:rPr>
              <a:t>điểm</a:t>
            </a:r>
            <a:r>
              <a:rPr lang="en-US" sz="3200" dirty="0">
                <a:solidFill>
                  <a:schemeClr val="accent4">
                    <a:lumMod val="50000"/>
                  </a:schemeClr>
                </a:solidFill>
              </a:rPr>
              <a:t>) </a:t>
            </a:r>
            <a:r>
              <a:rPr lang="vi-VN" sz="3200" dirty="0">
                <a:solidFill>
                  <a:schemeClr val="accent4">
                    <a:lumMod val="50000"/>
                  </a:schemeClr>
                </a:solidFill>
              </a:rPr>
              <a:t>Phân tích đoạn văn trích từ </a:t>
            </a:r>
            <a:r>
              <a:rPr lang="vi-VN" sz="3200" i="1" dirty="0">
                <a:solidFill>
                  <a:schemeClr val="accent4">
                    <a:lumMod val="50000"/>
                  </a:schemeClr>
                </a:solidFill>
              </a:rPr>
              <a:t>Ai đã đặt tên cho dòng sông?</a:t>
            </a:r>
            <a:r>
              <a:rPr lang="vi-VN" sz="3200" dirty="0">
                <a:solidFill>
                  <a:schemeClr val="accent4">
                    <a:lumMod val="50000"/>
                  </a:schemeClr>
                </a:solidFill>
              </a:rPr>
              <a:t>; từ đó nhận xét tình cảm của nhà văn Hoàng Phủ Ngọc Tường đối với sông Hương được thể hiện trong đoạn trích.</a:t>
            </a:r>
            <a:endParaRPr lang="en-US" sz="3200" dirty="0">
              <a:solidFill>
                <a:schemeClr val="accent4">
                  <a:lumMod val="50000"/>
                </a:schemeClr>
              </a:solidFill>
            </a:endParaRPr>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484632"/>
            <a:ext cx="10058400" cy="612648"/>
          </a:xfrm>
        </p:spPr>
        <p:txBody>
          <a:bodyPr>
            <a:normAutofit fontScale="90000"/>
          </a:bodyPr>
          <a:lstStyle/>
          <a:p>
            <a:r>
              <a:rPr lang="en-US" sz="3600" dirty="0" err="1">
                <a:latin typeface="Times New Roman" pitchFamily="18" charset="0"/>
                <a:cs typeface="Times New Roman" pitchFamily="18" charset="0"/>
              </a:rPr>
              <a:t>Làm</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văn</a:t>
            </a:r>
            <a:endParaRPr lang="en-US" sz="3600" dirty="0"/>
          </a:p>
        </p:txBody>
      </p:sp>
      <p:sp>
        <p:nvSpPr>
          <p:cNvPr id="3" name="Content Placeholder 2"/>
          <p:cNvSpPr>
            <a:spLocks noGrp="1"/>
          </p:cNvSpPr>
          <p:nvPr>
            <p:ph idx="1"/>
          </p:nvPr>
        </p:nvSpPr>
        <p:spPr>
          <a:xfrm>
            <a:off x="1069848" y="1097280"/>
            <a:ext cx="10058400" cy="5074920"/>
          </a:xfrm>
        </p:spPr>
        <p:txBody>
          <a:bodyPr/>
          <a:lstStyle/>
          <a:p>
            <a:r>
              <a:rPr lang="vi-VN" sz="2800" dirty="0">
                <a:solidFill>
                  <a:schemeClr val="accent3">
                    <a:lumMod val="50000"/>
                  </a:schemeClr>
                </a:solidFill>
              </a:rPr>
              <a:t>1. Mở bài:</a:t>
            </a:r>
            <a:endParaRPr lang="en-US" sz="2800" dirty="0">
              <a:solidFill>
                <a:schemeClr val="accent3">
                  <a:lumMod val="50000"/>
                </a:schemeClr>
              </a:solidFill>
            </a:endParaRPr>
          </a:p>
          <a:p>
            <a:r>
              <a:rPr lang="vi-VN" sz="2800" dirty="0">
                <a:solidFill>
                  <a:srgbClr val="0070C0"/>
                </a:solidFill>
              </a:rPr>
              <a:t>- Hoàng Phủ Ngọc Tường là nhà văn chuyên về bút kí với nét bút trong sáng kết hợp nhuần nhuyễn giữa chất trí tuệ và trữ tình, giữa nghị luận sắc bén với suy tư đa chiều qua lối hành văn hướng nội, mê đắm và tài hoa.</a:t>
            </a:r>
            <a:endParaRPr lang="en-US" sz="2800" dirty="0">
              <a:solidFill>
                <a:srgbClr val="0070C0"/>
              </a:solidFill>
            </a:endParaRPr>
          </a:p>
          <a:p>
            <a:r>
              <a:rPr lang="vi-VN" sz="2800" dirty="0">
                <a:solidFill>
                  <a:srgbClr val="0070C0"/>
                </a:solidFill>
              </a:rPr>
              <a:t>- Bút ký “</a:t>
            </a:r>
            <a:r>
              <a:rPr lang="vi-VN" sz="2800" i="1" dirty="0">
                <a:solidFill>
                  <a:srgbClr val="0070C0"/>
                </a:solidFill>
              </a:rPr>
              <a:t>Ai đã đặt tên cho dòng sông</a:t>
            </a:r>
            <a:r>
              <a:rPr lang="vi-VN" sz="2800" dirty="0">
                <a:solidFill>
                  <a:srgbClr val="0070C0"/>
                </a:solidFill>
              </a:rPr>
              <a:t>?” được viết năm 1981, là tình cảm trân quý của nhà văn với dòng sông đã gắn bó máu thịt hơn 40 năm dài. </a:t>
            </a:r>
            <a:endParaRPr lang="en-US" sz="2800" dirty="0">
              <a:solidFill>
                <a:srgbClr val="0070C0"/>
              </a:solidFill>
            </a:endParaRPr>
          </a:p>
          <a:p>
            <a:r>
              <a:rPr lang="vi-VN" sz="2800" dirty="0">
                <a:solidFill>
                  <a:srgbClr val="0070C0"/>
                </a:solidFill>
              </a:rPr>
              <a:t>- Đoạn trích trên miêu tả tinh tế vẻ đẹp của sông Hương ở hai khía cạnh: văn hoá và địa lí. </a:t>
            </a:r>
            <a:endParaRPr lang="en-US" sz="2800" dirty="0">
              <a:solidFill>
                <a:srgbClr val="0070C0"/>
              </a:solidFill>
            </a:endParaRPr>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484632"/>
            <a:ext cx="10058400" cy="682986"/>
          </a:xfrm>
        </p:spPr>
        <p:txBody>
          <a:bodyPr>
            <a:normAutofit/>
          </a:bodyPr>
          <a:lstStyle/>
          <a:p>
            <a:r>
              <a:rPr lang="en-US" sz="3600" dirty="0" err="1">
                <a:latin typeface="Times New Roman" pitchFamily="18" charset="0"/>
                <a:cs typeface="Times New Roman" pitchFamily="18" charset="0"/>
              </a:rPr>
              <a:t>Làm</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văn</a:t>
            </a:r>
            <a:endParaRPr lang="en-US" sz="3600" dirty="0"/>
          </a:p>
        </p:txBody>
      </p:sp>
      <p:sp>
        <p:nvSpPr>
          <p:cNvPr id="3" name="Content Placeholder 2"/>
          <p:cNvSpPr>
            <a:spLocks noGrp="1"/>
          </p:cNvSpPr>
          <p:nvPr>
            <p:ph idx="1"/>
          </p:nvPr>
        </p:nvSpPr>
        <p:spPr>
          <a:xfrm>
            <a:off x="1069848" y="1167618"/>
            <a:ext cx="10058400" cy="5004582"/>
          </a:xfrm>
        </p:spPr>
        <p:txBody>
          <a:bodyPr>
            <a:normAutofit fontScale="92500" lnSpcReduction="10000"/>
          </a:bodyPr>
          <a:lstStyle/>
          <a:p>
            <a:r>
              <a:rPr lang="vi-VN" sz="3200" dirty="0">
                <a:solidFill>
                  <a:schemeClr val="accent3">
                    <a:lumMod val="50000"/>
                  </a:schemeClr>
                </a:solidFill>
              </a:rPr>
              <a:t>2. Thân bài</a:t>
            </a:r>
            <a:endParaRPr lang="en-US" sz="3200" dirty="0">
              <a:solidFill>
                <a:schemeClr val="accent3">
                  <a:lumMod val="50000"/>
                </a:schemeClr>
              </a:solidFill>
            </a:endParaRPr>
          </a:p>
          <a:p>
            <a:r>
              <a:rPr lang="vi-VN" sz="3200" dirty="0">
                <a:solidFill>
                  <a:schemeClr val="accent3">
                    <a:lumMod val="50000"/>
                  </a:schemeClr>
                </a:solidFill>
              </a:rPr>
              <a:t>* Khái quát chung: </a:t>
            </a:r>
            <a:endParaRPr lang="en-US" sz="3200" dirty="0">
              <a:solidFill>
                <a:schemeClr val="accent3">
                  <a:lumMod val="50000"/>
                </a:schemeClr>
              </a:solidFill>
            </a:endParaRPr>
          </a:p>
          <a:p>
            <a:r>
              <a:rPr lang="vi-VN" sz="3200" dirty="0">
                <a:solidFill>
                  <a:srgbClr val="0070C0"/>
                </a:solidFill>
              </a:rPr>
              <a:t>- Dòng sông Hương trong sáng tạo nghệ thuật của Hoàng Phủ Ngọc Tường là một nhân vật, một con người, là nhân chứng lịch sử, văn hóa. Dưới nét bút tài hoa, dòng sông Hương như một cô gái Di-gan phóng khoáng man dại giữa lòng Trường Sơn rồi mang sắc đẹp dịu dàng trở thành người mẹ phù sa của vùng văn hóa xứ sở. Đoạn trích thuộc phần cuối tác phẩm, miêu tả sông Hương ở hành trình kết thúc trước khi ra biển và vai trò sáng tạo nên một nền âm nhạc cổ điển Huế.</a:t>
            </a:r>
            <a:endParaRPr lang="en-US" sz="3200" dirty="0">
              <a:solidFill>
                <a:srgbClr val="0070C0"/>
              </a:solidFill>
            </a:endParaRPr>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484632"/>
            <a:ext cx="10058400" cy="612648"/>
          </a:xfrm>
        </p:spPr>
        <p:txBody>
          <a:bodyPr>
            <a:normAutofit fontScale="90000"/>
          </a:bodyPr>
          <a:lstStyle/>
          <a:p>
            <a:r>
              <a:rPr lang="en-US" sz="3600" dirty="0" err="1">
                <a:latin typeface="Times New Roman" pitchFamily="18" charset="0"/>
                <a:cs typeface="Times New Roman" pitchFamily="18" charset="0"/>
              </a:rPr>
              <a:t>Làm</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văn</a:t>
            </a:r>
            <a:endParaRPr lang="en-US" sz="3600" dirty="0"/>
          </a:p>
        </p:txBody>
      </p:sp>
      <p:sp>
        <p:nvSpPr>
          <p:cNvPr id="3" name="Content Placeholder 2"/>
          <p:cNvSpPr>
            <a:spLocks noGrp="1"/>
          </p:cNvSpPr>
          <p:nvPr>
            <p:ph idx="1"/>
          </p:nvPr>
        </p:nvSpPr>
        <p:spPr>
          <a:xfrm>
            <a:off x="1069848" y="1097280"/>
            <a:ext cx="10058400" cy="5074920"/>
          </a:xfrm>
        </p:spPr>
        <p:txBody>
          <a:bodyPr/>
          <a:lstStyle/>
          <a:p>
            <a:r>
              <a:rPr lang="vi-VN" sz="2800" dirty="0">
                <a:solidFill>
                  <a:schemeClr val="accent3">
                    <a:lumMod val="50000"/>
                  </a:schemeClr>
                </a:solidFill>
              </a:rPr>
              <a:t>* Phân tích đoạn trích: </a:t>
            </a:r>
            <a:endParaRPr lang="en-US" sz="2800" dirty="0">
              <a:solidFill>
                <a:schemeClr val="accent3">
                  <a:lumMod val="50000"/>
                </a:schemeClr>
              </a:solidFill>
            </a:endParaRPr>
          </a:p>
          <a:p>
            <a:r>
              <a:rPr lang="vi-VN" sz="2800" dirty="0">
                <a:solidFill>
                  <a:schemeClr val="accent3">
                    <a:lumMod val="50000"/>
                  </a:schemeClr>
                </a:solidFill>
              </a:rPr>
              <a:t>a. Vẻ đẹp sông Hương dưới góc nhìn văn hoá: sông Hương và nền âm nhạc cổ điển Huế</a:t>
            </a:r>
            <a:endParaRPr lang="en-US" sz="2800" dirty="0">
              <a:solidFill>
                <a:schemeClr val="accent3">
                  <a:lumMod val="50000"/>
                </a:schemeClr>
              </a:solidFill>
            </a:endParaRPr>
          </a:p>
          <a:p>
            <a:r>
              <a:rPr lang="vi-VN" sz="2800" dirty="0">
                <a:solidFill>
                  <a:srgbClr val="0070C0"/>
                </a:solidFill>
              </a:rPr>
              <a:t>- Dòng sông Hương đến với kinh thành Huế trôi đi chậm và thật chậm, ngập ngừng vấn vương. Như Thu Bồn đã từng viết:</a:t>
            </a:r>
            <a:endParaRPr lang="en-US" sz="2800" dirty="0">
              <a:solidFill>
                <a:srgbClr val="0070C0"/>
              </a:solidFill>
            </a:endParaRPr>
          </a:p>
          <a:p>
            <a:r>
              <a:rPr lang="vi-VN" sz="2800" dirty="0">
                <a:solidFill>
                  <a:srgbClr val="0070C0"/>
                </a:solidFill>
              </a:rPr>
              <a:t>“</a:t>
            </a:r>
            <a:r>
              <a:rPr lang="vi-VN" sz="2800" i="1" dirty="0">
                <a:solidFill>
                  <a:srgbClr val="0070C0"/>
                </a:solidFill>
              </a:rPr>
              <a:t>Con sông dùng dằng con sông không chảy</a:t>
            </a:r>
            <a:endParaRPr lang="en-US" sz="2800" dirty="0">
              <a:solidFill>
                <a:srgbClr val="0070C0"/>
              </a:solidFill>
            </a:endParaRPr>
          </a:p>
          <a:p>
            <a:r>
              <a:rPr lang="vi-VN" sz="2800" i="1" dirty="0">
                <a:solidFill>
                  <a:srgbClr val="0070C0"/>
                </a:solidFill>
              </a:rPr>
              <a:t>Sông chảy vào lòng nên Huế rất sâu.</a:t>
            </a:r>
            <a:r>
              <a:rPr lang="vi-VN" sz="2800" dirty="0">
                <a:solidFill>
                  <a:srgbClr val="0070C0"/>
                </a:solidFill>
              </a:rPr>
              <a:t>”</a:t>
            </a:r>
            <a:endParaRPr lang="en-US" sz="2800" dirty="0">
              <a:solidFill>
                <a:srgbClr val="0070C0"/>
              </a:solidFill>
            </a:endParaRPr>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484632"/>
            <a:ext cx="10058400" cy="668919"/>
          </a:xfrm>
        </p:spPr>
        <p:txBody>
          <a:bodyPr>
            <a:normAutofit/>
          </a:bodyPr>
          <a:lstStyle/>
          <a:p>
            <a:r>
              <a:rPr lang="en-US" sz="3600" dirty="0" err="1">
                <a:latin typeface="Times New Roman" pitchFamily="18" charset="0"/>
                <a:cs typeface="Times New Roman" pitchFamily="18" charset="0"/>
              </a:rPr>
              <a:t>Làm</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văn</a:t>
            </a:r>
            <a:endParaRPr lang="en-US" sz="3600" dirty="0"/>
          </a:p>
        </p:txBody>
      </p:sp>
      <p:sp>
        <p:nvSpPr>
          <p:cNvPr id="3" name="Content Placeholder 2"/>
          <p:cNvSpPr>
            <a:spLocks noGrp="1"/>
          </p:cNvSpPr>
          <p:nvPr>
            <p:ph idx="1"/>
          </p:nvPr>
        </p:nvSpPr>
        <p:spPr>
          <a:xfrm>
            <a:off x="1069848" y="1153551"/>
            <a:ext cx="10058400" cy="5018649"/>
          </a:xfrm>
        </p:spPr>
        <p:txBody>
          <a:bodyPr/>
          <a:lstStyle/>
          <a:p>
            <a:r>
              <a:rPr lang="vi-VN" sz="2800" dirty="0">
                <a:solidFill>
                  <a:srgbClr val="0070C0"/>
                </a:solidFill>
              </a:rPr>
              <a:t>- Trong xúc cảm nghệ thuật, Hoàng Phủ Ngọc Tường đã liên tưởng “</a:t>
            </a:r>
            <a:r>
              <a:rPr lang="vi-VN" sz="2800" i="1" dirty="0">
                <a:solidFill>
                  <a:srgbClr val="0070C0"/>
                </a:solidFill>
              </a:rPr>
              <a:t>Sông Hương đã trở thành một người tài nữ đánh đàn lúc đêm khuya” </a:t>
            </a:r>
            <a:r>
              <a:rPr lang="vi-VN" sz="2800" dirty="0">
                <a:solidFill>
                  <a:srgbClr val="0070C0"/>
                </a:solidFill>
              </a:rPr>
              <a:t>để những thanh âm dìu dặt như nỗi lòng của nữ danh cầm trang trải giữa bốn bề yên ắng, giữa trời nước mênh mông. Chính tác giả đã khẳng định “</a:t>
            </a:r>
            <a:r>
              <a:rPr lang="vi-VN" sz="2800" i="1" dirty="0">
                <a:solidFill>
                  <a:srgbClr val="0070C0"/>
                </a:solidFill>
              </a:rPr>
              <a:t>toàn bộ nền âm nhạc cổ điển Huế đã được sinh thành trên mặt nước của dòng sông này</a:t>
            </a:r>
            <a:r>
              <a:rPr lang="vi-VN" sz="2800" dirty="0">
                <a:solidFill>
                  <a:srgbClr val="0070C0"/>
                </a:solidFill>
              </a:rPr>
              <a:t>”. Đó là những nét văn hoá đặc sắc nhất của Huế đều được sinh ra và tồn tại cùng với vẻ lặng lờ của dòng trôi. Đó là những đêm hội hoa đăng, những làn điệu ca Huế ngọt ngào chảy qua những lăng tẩm đền đài uy nghiêm, những vườn cây mướt lá...</a:t>
            </a:r>
            <a:endParaRPr lang="en-US" sz="2800" dirty="0">
              <a:solidFill>
                <a:srgbClr val="0070C0"/>
              </a:solidFill>
            </a:endParaRPr>
          </a:p>
          <a:p>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484632"/>
            <a:ext cx="10058400" cy="612648"/>
          </a:xfrm>
        </p:spPr>
        <p:txBody>
          <a:bodyPr>
            <a:normAutofit fontScale="90000"/>
          </a:bodyPr>
          <a:lstStyle/>
          <a:p>
            <a:r>
              <a:rPr lang="en-US" sz="3600" dirty="0" err="1">
                <a:latin typeface="Times New Roman" pitchFamily="18" charset="0"/>
                <a:cs typeface="Times New Roman" pitchFamily="18" charset="0"/>
              </a:rPr>
              <a:t>Làm</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văn</a:t>
            </a:r>
            <a:endParaRPr lang="en-US" sz="3600" dirty="0"/>
          </a:p>
        </p:txBody>
      </p:sp>
      <p:sp>
        <p:nvSpPr>
          <p:cNvPr id="3" name="Content Placeholder 2"/>
          <p:cNvSpPr>
            <a:spLocks noGrp="1"/>
          </p:cNvSpPr>
          <p:nvPr>
            <p:ph idx="1"/>
          </p:nvPr>
        </p:nvSpPr>
        <p:spPr>
          <a:xfrm>
            <a:off x="1069848" y="1097280"/>
            <a:ext cx="10058400" cy="5074920"/>
          </a:xfrm>
        </p:spPr>
        <p:txBody>
          <a:bodyPr/>
          <a:lstStyle/>
          <a:p>
            <a:r>
              <a:rPr lang="vi-VN" sz="2800" dirty="0">
                <a:solidFill>
                  <a:srgbClr val="0070C0"/>
                </a:solidFill>
              </a:rPr>
              <a:t>- Nhà văn cảm nhận những câu Kiều hay nhất cũng sinh ra từ những ngày</a:t>
            </a:r>
            <a:r>
              <a:rPr lang="vi-VN" sz="2800" i="1" dirty="0">
                <a:solidFill>
                  <a:srgbClr val="0070C0"/>
                </a:solidFill>
              </a:rPr>
              <a:t> </a:t>
            </a:r>
            <a:r>
              <a:rPr lang="vi-VN" sz="2800" dirty="0">
                <a:solidFill>
                  <a:srgbClr val="0070C0"/>
                </a:solidFill>
              </a:rPr>
              <a:t>“</a:t>
            </a:r>
            <a:r>
              <a:rPr lang="vi-VN" sz="2800" i="1" dirty="0">
                <a:solidFill>
                  <a:srgbClr val="0070C0"/>
                </a:solidFill>
              </a:rPr>
              <a:t>Nguyễn Du lênh đênh trên quãng sông này với một phiến trăng sầu”.</a:t>
            </a:r>
            <a:r>
              <a:rPr lang="vi-VN" sz="2800" dirty="0">
                <a:solidFill>
                  <a:srgbClr val="0070C0"/>
                </a:solidFill>
              </a:rPr>
              <a:t> Hay chăng tiếng mái chèo khua nhẹ tạo con sóng lao xao vỗ về mạn khoang thuyền nào đó là bản đàn đi theo đời Kiều. Trong cách viết tài hoa, nhẹ nhàng, Hoàng Phủ Ngọc Tường đã kết nối nét đẹp văn hóa với âm nhạc cổ điển Huế, với danh nhân văn hóa Nguyễn Du, với Kiệt tác truyện Kiều say đắm lòng người đã được dòng Hương lưu giữ thành nét riêng biệt. </a:t>
            </a:r>
            <a:endParaRPr lang="en-US" sz="2800" dirty="0">
              <a:solidFill>
                <a:srgbClr val="0070C0"/>
              </a:solidFill>
            </a:endParaRPr>
          </a:p>
          <a:p>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484632"/>
            <a:ext cx="10058400" cy="668919"/>
          </a:xfrm>
        </p:spPr>
        <p:txBody>
          <a:bodyPr>
            <a:normAutofit/>
          </a:bodyPr>
          <a:lstStyle/>
          <a:p>
            <a:r>
              <a:rPr lang="en-US" sz="3600" dirty="0" err="1">
                <a:latin typeface="Times New Roman" pitchFamily="18" charset="0"/>
                <a:cs typeface="Times New Roman" pitchFamily="18" charset="0"/>
              </a:rPr>
              <a:t>Làm</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văn</a:t>
            </a:r>
            <a:endParaRPr lang="en-US" sz="3600" dirty="0"/>
          </a:p>
        </p:txBody>
      </p:sp>
      <p:sp>
        <p:nvSpPr>
          <p:cNvPr id="3" name="Content Placeholder 2"/>
          <p:cNvSpPr>
            <a:spLocks noGrp="1"/>
          </p:cNvSpPr>
          <p:nvPr>
            <p:ph idx="1"/>
          </p:nvPr>
        </p:nvSpPr>
        <p:spPr>
          <a:xfrm>
            <a:off x="1069848" y="1153551"/>
            <a:ext cx="10058400" cy="5018649"/>
          </a:xfrm>
        </p:spPr>
        <p:txBody>
          <a:bodyPr/>
          <a:lstStyle/>
          <a:p>
            <a:r>
              <a:rPr lang="vi-VN" sz="3200" dirty="0">
                <a:solidFill>
                  <a:srgbClr val="0070C0"/>
                </a:solidFill>
              </a:rPr>
              <a:t>- Một khám phá mới, một giá trị chân lý khi một nghệ nhân già chơi đàn hết nửa thế kỷ chợt nhận ra câu Kiều: </a:t>
            </a:r>
            <a:r>
              <a:rPr lang="vi-VN" sz="3200" i="1" dirty="0">
                <a:solidFill>
                  <a:srgbClr val="0070C0"/>
                </a:solidFill>
              </a:rPr>
              <a:t>“Trong như tiếng hạc bay qua, Đục như tiếng suối mới sa nửa vời”</a:t>
            </a:r>
            <a:r>
              <a:rPr lang="en-US" sz="3200" i="1" dirty="0">
                <a:solidFill>
                  <a:srgbClr val="0070C0"/>
                </a:solidFill>
              </a:rPr>
              <a:t> </a:t>
            </a:r>
            <a:r>
              <a:rPr lang="vi-VN" sz="3200" dirty="0">
                <a:solidFill>
                  <a:srgbClr val="0070C0"/>
                </a:solidFill>
              </a:rPr>
              <a:t>cũng bắt nguồn trên quãng sông Hương trôi qua thành phố Huế? “Tứ đại cảnh” tên bản nhạc cổ Huế tạo một điểm nhấn, một cung bậc cảm xúc cho người đọc.</a:t>
            </a:r>
            <a:endParaRPr lang="en-US" sz="3200" dirty="0">
              <a:solidFill>
                <a:srgbClr val="0070C0"/>
              </a:solidFill>
            </a:endParaRPr>
          </a:p>
          <a:p>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484632"/>
            <a:ext cx="10058400" cy="654851"/>
          </a:xfrm>
        </p:spPr>
        <p:txBody>
          <a:bodyPr>
            <a:normAutofit/>
          </a:bodyPr>
          <a:lstStyle/>
          <a:p>
            <a:r>
              <a:rPr lang="en-US" sz="3600" dirty="0" err="1">
                <a:latin typeface="Times New Roman" pitchFamily="18" charset="0"/>
                <a:cs typeface="Times New Roman" pitchFamily="18" charset="0"/>
              </a:rPr>
              <a:t>Làm</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văn</a:t>
            </a:r>
            <a:endParaRPr lang="en-US" sz="3600" dirty="0"/>
          </a:p>
        </p:txBody>
      </p:sp>
      <p:sp>
        <p:nvSpPr>
          <p:cNvPr id="3" name="Content Placeholder 2"/>
          <p:cNvSpPr>
            <a:spLocks noGrp="1"/>
          </p:cNvSpPr>
          <p:nvPr>
            <p:ph idx="1"/>
          </p:nvPr>
        </p:nvSpPr>
        <p:spPr>
          <a:xfrm>
            <a:off x="1069848" y="1139483"/>
            <a:ext cx="10058400" cy="5032717"/>
          </a:xfrm>
        </p:spPr>
        <p:txBody>
          <a:bodyPr/>
          <a:lstStyle/>
          <a:p>
            <a:r>
              <a:rPr lang="vi-VN" sz="3200" dirty="0">
                <a:solidFill>
                  <a:srgbClr val="0070C0"/>
                </a:solidFill>
              </a:rPr>
              <a:t>- Dòng sông Hương gắn bó trong cái nôi của nền âm nhạc Huế. Thưởng thức nhạc cổ điển Huế phải đạt trong bối cảnh sông nước đêm yên vắng mới hiểu được hồn cốt thanh âm, mới cảm nhận được một nền văn hóa của quê hương xứ sở.</a:t>
            </a:r>
            <a:endParaRPr lang="en-US" sz="3200" dirty="0">
              <a:solidFill>
                <a:srgbClr val="0070C0"/>
              </a:solidFill>
            </a:endParaRPr>
          </a:p>
          <a:p>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484632"/>
            <a:ext cx="10058400" cy="682986"/>
          </a:xfrm>
        </p:spPr>
        <p:txBody>
          <a:bodyPr>
            <a:normAutofit/>
          </a:bodyPr>
          <a:lstStyle/>
          <a:p>
            <a:r>
              <a:rPr lang="en-US" sz="3600" dirty="0" err="1">
                <a:latin typeface="Times New Roman" pitchFamily="18" charset="0"/>
                <a:cs typeface="Times New Roman" pitchFamily="18" charset="0"/>
              </a:rPr>
              <a:t>Làm</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văn</a:t>
            </a:r>
            <a:endParaRPr lang="en-US" sz="3600" dirty="0"/>
          </a:p>
        </p:txBody>
      </p:sp>
      <p:sp>
        <p:nvSpPr>
          <p:cNvPr id="3" name="Content Placeholder 2"/>
          <p:cNvSpPr>
            <a:spLocks noGrp="1"/>
          </p:cNvSpPr>
          <p:nvPr>
            <p:ph idx="1"/>
          </p:nvPr>
        </p:nvSpPr>
        <p:spPr>
          <a:xfrm>
            <a:off x="1069848" y="1167618"/>
            <a:ext cx="10058400" cy="5004582"/>
          </a:xfrm>
        </p:spPr>
        <p:txBody>
          <a:bodyPr/>
          <a:lstStyle/>
          <a:p>
            <a:r>
              <a:rPr lang="vi-VN" sz="2800" dirty="0">
                <a:solidFill>
                  <a:schemeClr val="accent3">
                    <a:lumMod val="50000"/>
                  </a:schemeClr>
                </a:solidFill>
              </a:rPr>
              <a:t>b. Vẻ đẹp sông Hương dưới góc nhìn địa lí: vẻ đẹp của sông Hương khi rời kinh thành Huế</a:t>
            </a:r>
            <a:endParaRPr lang="en-US" sz="2800" dirty="0">
              <a:solidFill>
                <a:schemeClr val="accent3">
                  <a:lumMod val="50000"/>
                </a:schemeClr>
              </a:solidFill>
            </a:endParaRPr>
          </a:p>
          <a:p>
            <a:r>
              <a:rPr lang="vi-VN" sz="2800" dirty="0">
                <a:solidFill>
                  <a:srgbClr val="0070C0"/>
                </a:solidFill>
              </a:rPr>
              <a:t>- Đoạn sông Hương chảy ra biển miêu tả cuộc chia tay giữa sông Hương với thành phố Huế nên nó “nhuộm màu quan san” cách trở nhưng vượt lên tất cả là niềm tin vào ngày hạnh ngộ yêu thương: “</a:t>
            </a:r>
            <a:r>
              <a:rPr lang="vi-VN" sz="2800" i="1" dirty="0">
                <a:solidFill>
                  <a:srgbClr val="0070C0"/>
                </a:solidFill>
              </a:rPr>
              <a:t>Rời khỏi kinh thành, sông Hương</a:t>
            </a:r>
            <a:r>
              <a:rPr lang="vi-VN" sz="2800" dirty="0">
                <a:solidFill>
                  <a:srgbClr val="0070C0"/>
                </a:solidFill>
              </a:rPr>
              <a:t> (...)</a:t>
            </a:r>
            <a:r>
              <a:rPr lang="vi-VN" sz="2800" i="1" dirty="0">
                <a:solidFill>
                  <a:srgbClr val="0070C0"/>
                </a:solidFill>
              </a:rPr>
              <a:t> lưu luyến ra đi giữa màu xanh biếc của tre trúc và cùa những vườn cau vùng ngoại ô Vĩ Dạ</a:t>
            </a:r>
            <a:r>
              <a:rPr lang="vi-VN" sz="2800" dirty="0">
                <a:solidFill>
                  <a:srgbClr val="0070C0"/>
                </a:solidFill>
              </a:rPr>
              <a:t>”. Những câu chữ nhẹ nhàng khơi gợi người đọc vẻ đep với “</a:t>
            </a:r>
            <a:r>
              <a:rPr lang="vi-VN" sz="2800" i="1" dirty="0">
                <a:solidFill>
                  <a:srgbClr val="0070C0"/>
                </a:solidFill>
              </a:rPr>
              <a:t>Nhìn nắng hàng cau nắng mới lên</a:t>
            </a:r>
            <a:r>
              <a:rPr lang="vi-VN" sz="2800" dirty="0">
                <a:solidFill>
                  <a:srgbClr val="0070C0"/>
                </a:solidFill>
              </a:rPr>
              <a:t>”, “</a:t>
            </a:r>
            <a:r>
              <a:rPr lang="vi-VN" sz="2800" i="1" dirty="0">
                <a:solidFill>
                  <a:srgbClr val="0070C0"/>
                </a:solidFill>
              </a:rPr>
              <a:t>Lá trúc che ngang mặt chữ điền</a:t>
            </a:r>
            <a:r>
              <a:rPr lang="vi-VN" sz="2800" dirty="0">
                <a:solidFill>
                  <a:srgbClr val="0070C0"/>
                </a:solidFill>
              </a:rPr>
              <a:t>” (Hàn Mặc Tử).</a:t>
            </a:r>
            <a:r>
              <a:rPr lang="vi-VN" sz="2800" i="1" dirty="0">
                <a:solidFill>
                  <a:srgbClr val="0070C0"/>
                </a:solidFill>
              </a:rPr>
              <a:t> </a:t>
            </a:r>
            <a:endParaRPr lang="en-US" sz="2800" dirty="0">
              <a:solidFill>
                <a:srgbClr val="0070C0"/>
              </a:solidFill>
            </a:endParaRPr>
          </a:p>
          <a:p>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484632"/>
            <a:ext cx="10058400" cy="654851"/>
          </a:xfrm>
        </p:spPr>
        <p:txBody>
          <a:bodyPr>
            <a:normAutofit/>
          </a:bodyPr>
          <a:lstStyle/>
          <a:p>
            <a:r>
              <a:rPr lang="en-US" sz="3600" dirty="0" err="1">
                <a:latin typeface="Times New Roman" pitchFamily="18" charset="0"/>
                <a:cs typeface="Times New Roman" pitchFamily="18" charset="0"/>
              </a:rPr>
              <a:t>Làm</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văn</a:t>
            </a:r>
            <a:endParaRPr lang="en-US" sz="3600" dirty="0"/>
          </a:p>
        </p:txBody>
      </p:sp>
      <p:sp>
        <p:nvSpPr>
          <p:cNvPr id="3" name="Content Placeholder 2"/>
          <p:cNvSpPr>
            <a:spLocks noGrp="1"/>
          </p:cNvSpPr>
          <p:nvPr>
            <p:ph idx="1"/>
          </p:nvPr>
        </p:nvSpPr>
        <p:spPr>
          <a:xfrm>
            <a:off x="1069848" y="1139483"/>
            <a:ext cx="10058400" cy="5032717"/>
          </a:xfrm>
        </p:spPr>
        <p:txBody>
          <a:bodyPr>
            <a:normAutofit lnSpcReduction="10000"/>
          </a:bodyPr>
          <a:lstStyle/>
          <a:p>
            <a:r>
              <a:rPr lang="vi-VN" sz="2800" dirty="0">
                <a:solidFill>
                  <a:srgbClr val="0070C0"/>
                </a:solidFill>
              </a:rPr>
              <a:t>- Sông Hương đẹp mơ màng ẩn hiện mơ hồ trong khói sương “</a:t>
            </a:r>
            <a:r>
              <a:rPr lang="vi-VN" sz="2800" i="1" dirty="0">
                <a:solidFill>
                  <a:srgbClr val="0070C0"/>
                </a:solidFill>
              </a:rPr>
              <a:t>Ở đây sương khói mờ nhân ảnh</a:t>
            </a:r>
            <a:r>
              <a:rPr lang="vi-VN" sz="2800" dirty="0">
                <a:solidFill>
                  <a:srgbClr val="0070C0"/>
                </a:solidFill>
              </a:rPr>
              <a:t>” (Đây thôn Vĩ Giạ) rồi bất giác đổi dòng: “</a:t>
            </a:r>
            <a:r>
              <a:rPr lang="vi-VN" sz="2800" i="1" dirty="0">
                <a:solidFill>
                  <a:srgbClr val="0070C0"/>
                </a:solidFill>
              </a:rPr>
              <a:t>sực nhớ một điều gì chưa kịp nói, nó đột ngột đổi dòng, rẽ ngoặt sang hướng đông tây để gặp lại thành phố lần cuối ở góc thị trấn Bao Vinh xưa cổ</a:t>
            </a:r>
            <a:r>
              <a:rPr lang="vi-VN" sz="2800" dirty="0">
                <a:solidFill>
                  <a:srgbClr val="0070C0"/>
                </a:solidFill>
              </a:rPr>
              <a:t>”. Câu chữ của nhà văn không chỉ là tâm trạng “</a:t>
            </a:r>
            <a:r>
              <a:rPr lang="vi-VN" sz="2800" i="1" dirty="0">
                <a:solidFill>
                  <a:srgbClr val="0070C0"/>
                </a:solidFill>
              </a:rPr>
              <a:t>dùng dằng nửa ở nửa về</a:t>
            </a:r>
            <a:r>
              <a:rPr lang="vi-VN" sz="2800" dirty="0">
                <a:solidFill>
                  <a:srgbClr val="0070C0"/>
                </a:solidFill>
              </a:rPr>
              <a:t>” (Truyện Kiều) hay “</a:t>
            </a:r>
            <a:r>
              <a:rPr lang="vi-VN" sz="2800" i="1" dirty="0">
                <a:solidFill>
                  <a:srgbClr val="0070C0"/>
                </a:solidFill>
              </a:rPr>
              <a:t>Bước đi một bước dây dây lại dừng</a:t>
            </a:r>
            <a:r>
              <a:rPr lang="vi-VN" sz="2800" dirty="0">
                <a:solidFill>
                  <a:srgbClr val="0070C0"/>
                </a:solidFill>
              </a:rPr>
              <a:t>” (Chinh phụ ngâm) mà một lần nữa sông Hương muốn ôm ghì thật chặt thành phố trong đôi tay của mình để thỏa lòng nỗi nhớ thương. Một nét bất ngờ thú vị trong nghệ thuật so sánh rất độc đáo, rất tình: </a:t>
            </a:r>
            <a:r>
              <a:rPr lang="vi-VN" sz="2800" i="1" dirty="0">
                <a:solidFill>
                  <a:srgbClr val="0070C0"/>
                </a:solidFill>
              </a:rPr>
              <a:t>"nỗi vương vấn, cả một chút lẳng lơ kín đáo của tình yêu”.</a:t>
            </a:r>
            <a:r>
              <a:rPr lang="vi-VN" sz="2800" dirty="0">
                <a:solidFill>
                  <a:srgbClr val="0070C0"/>
                </a:solidFill>
              </a:rPr>
              <a:t> </a:t>
            </a:r>
            <a:endParaRPr lang="en-US" sz="2800" dirty="0">
              <a:solidFill>
                <a:srgbClr val="0070C0"/>
              </a:solidFill>
            </a:endParaRPr>
          </a:p>
          <a:p>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484632"/>
            <a:ext cx="10058400" cy="612648"/>
          </a:xfrm>
        </p:spPr>
        <p:txBody>
          <a:bodyPr>
            <a:normAutofit fontScale="90000"/>
          </a:bodyPr>
          <a:lstStyle/>
          <a:p>
            <a:r>
              <a:rPr lang="en-US" sz="3600" dirty="0" err="1">
                <a:latin typeface="Times New Roman" pitchFamily="18" charset="0"/>
                <a:cs typeface="Times New Roman" pitchFamily="18" charset="0"/>
              </a:rPr>
              <a:t>Làm</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văn</a:t>
            </a:r>
            <a:endParaRPr lang="en-US" sz="3600" dirty="0"/>
          </a:p>
        </p:txBody>
      </p:sp>
      <p:sp>
        <p:nvSpPr>
          <p:cNvPr id="3" name="Content Placeholder 2"/>
          <p:cNvSpPr>
            <a:spLocks noGrp="1"/>
          </p:cNvSpPr>
          <p:nvPr>
            <p:ph idx="1"/>
          </p:nvPr>
        </p:nvSpPr>
        <p:spPr>
          <a:xfrm>
            <a:off x="1069848" y="1097280"/>
            <a:ext cx="10058400" cy="5074920"/>
          </a:xfrm>
        </p:spPr>
        <p:txBody>
          <a:bodyPr/>
          <a:lstStyle/>
          <a:p>
            <a:r>
              <a:rPr lang="vi-VN" sz="2800" dirty="0">
                <a:solidFill>
                  <a:srgbClr val="0070C0"/>
                </a:solidFill>
              </a:rPr>
              <a:t>- Trước khi đổ ra cửa biển, sông Hương còn ngoặt lại thành phố ở góc thị trấn Bao Vinh như người con gái dùng dằng chia tay người yêu, thể hiện một nỗi niềm vương vấn một chút lẳng lơ kín đáo mà duyên dáng ý nhị. Sông Hương gắn với Huế như mối tình thủy chung son sắt Kim Trọng - Thúy Kiều: “</a:t>
            </a:r>
            <a:r>
              <a:rPr lang="vi-VN" sz="2800" i="1" dirty="0">
                <a:solidFill>
                  <a:srgbClr val="0070C0"/>
                </a:solidFill>
              </a:rPr>
              <a:t>dẫu lìa ngó ý còn vương tơ lòng</a:t>
            </a:r>
            <a:r>
              <a:rPr lang="vi-VN" sz="2800" dirty="0">
                <a:solidFill>
                  <a:srgbClr val="0070C0"/>
                </a:solidFill>
              </a:rPr>
              <a:t>”.</a:t>
            </a:r>
            <a:endParaRPr lang="en-US" sz="2800" dirty="0">
              <a:solidFill>
                <a:srgbClr val="0070C0"/>
              </a:solidFill>
            </a:endParaRPr>
          </a:p>
          <a:p>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484632"/>
            <a:ext cx="10058400" cy="668919"/>
          </a:xfrm>
        </p:spPr>
        <p:txBody>
          <a:bodyPr>
            <a:normAutofit/>
          </a:bodyPr>
          <a:lstStyle/>
          <a:p>
            <a:r>
              <a:rPr lang="en-US" sz="3600" dirty="0" err="1">
                <a:latin typeface="Times New Roman" pitchFamily="18" charset="0"/>
                <a:cs typeface="Times New Roman" pitchFamily="18" charset="0"/>
              </a:rPr>
              <a:t>Làm</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văn</a:t>
            </a:r>
            <a:endParaRPr lang="en-US" sz="3600" dirty="0"/>
          </a:p>
        </p:txBody>
      </p:sp>
      <p:sp>
        <p:nvSpPr>
          <p:cNvPr id="3" name="Content Placeholder 2"/>
          <p:cNvSpPr>
            <a:spLocks noGrp="1"/>
          </p:cNvSpPr>
          <p:nvPr>
            <p:ph idx="1"/>
          </p:nvPr>
        </p:nvSpPr>
        <p:spPr>
          <a:xfrm>
            <a:off x="1069848" y="1153551"/>
            <a:ext cx="10058400" cy="5018649"/>
          </a:xfrm>
        </p:spPr>
        <p:txBody>
          <a:bodyPr/>
          <a:lstStyle/>
          <a:p>
            <a:r>
              <a:rPr lang="vi-VN" sz="3200" dirty="0">
                <a:solidFill>
                  <a:srgbClr val="0070C0"/>
                </a:solidFill>
              </a:rPr>
              <a:t>- Bằng cách liên tưởng phong phú, nhà văn ví sông Hương như người con gái đầy tình cảm, đẹp ở sự suy tư, trăn trở một nỗi niềm vương vấn thuỷ chung. </a:t>
            </a:r>
            <a:endParaRPr lang="en-US" sz="3200" dirty="0">
              <a:solidFill>
                <a:srgbClr val="0070C0"/>
              </a:solidFill>
            </a:endParaRPr>
          </a:p>
          <a:p>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484632"/>
            <a:ext cx="10058400" cy="697054"/>
          </a:xfrm>
        </p:spPr>
        <p:txBody>
          <a:bodyPr>
            <a:normAutofit/>
          </a:bodyPr>
          <a:lstStyle/>
          <a:p>
            <a:r>
              <a:rPr lang="en-US" sz="3600" dirty="0" err="1">
                <a:latin typeface="Times New Roman" pitchFamily="18" charset="0"/>
                <a:cs typeface="Times New Roman" pitchFamily="18" charset="0"/>
              </a:rPr>
              <a:t>Làm</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văn</a:t>
            </a:r>
            <a:endParaRPr lang="en-US" sz="3600" dirty="0"/>
          </a:p>
        </p:txBody>
      </p:sp>
      <p:sp>
        <p:nvSpPr>
          <p:cNvPr id="3" name="Content Placeholder 2"/>
          <p:cNvSpPr>
            <a:spLocks noGrp="1"/>
          </p:cNvSpPr>
          <p:nvPr>
            <p:ph idx="1"/>
          </p:nvPr>
        </p:nvSpPr>
        <p:spPr>
          <a:xfrm>
            <a:off x="1069848" y="1181686"/>
            <a:ext cx="10058400" cy="4990514"/>
          </a:xfrm>
        </p:spPr>
        <p:txBody>
          <a:bodyPr/>
          <a:lstStyle/>
          <a:p>
            <a:r>
              <a:rPr lang="vi-VN" sz="2800" dirty="0">
                <a:solidFill>
                  <a:schemeClr val="accent3">
                    <a:lumMod val="50000"/>
                  </a:schemeClr>
                </a:solidFill>
              </a:rPr>
              <a:t>c. Đánh giá nghệ thuật:</a:t>
            </a:r>
            <a:endParaRPr lang="en-US" sz="2800" dirty="0">
              <a:solidFill>
                <a:schemeClr val="accent3">
                  <a:lumMod val="50000"/>
                </a:schemeClr>
              </a:solidFill>
            </a:endParaRPr>
          </a:p>
          <a:p>
            <a:r>
              <a:rPr lang="vi-VN" sz="2800" dirty="0">
                <a:solidFill>
                  <a:srgbClr val="0070C0"/>
                </a:solidFill>
              </a:rPr>
              <a:t>- Đoạn trích bài bút kí “</a:t>
            </a:r>
            <a:r>
              <a:rPr lang="vi-VN" sz="2800" i="1" dirty="0">
                <a:solidFill>
                  <a:srgbClr val="0070C0"/>
                </a:solidFill>
              </a:rPr>
              <a:t>Ai đã đặt tên cho dòng sông?</a:t>
            </a:r>
            <a:r>
              <a:rPr lang="vi-VN" sz="2800" dirty="0">
                <a:solidFill>
                  <a:srgbClr val="0070C0"/>
                </a:solidFill>
              </a:rPr>
              <a:t>” là đoạn văn xuôi súc tích và đầy chất thơ về sông Hương. Nét đặc sắc làm nên sức hấp dẫn của đoạn văn là những cảm xúc sâu lắng được tổng hợp từ một vốn hiểu biết phong phú về văn hóa, lịch sử, địa lí và văn chương cùng một văn phong tao nhã, hướng nội, tinh tế và tài hoa (thủ pháp so sánh, liên tưởng tự do, phóng khoáng rất đặc trưng của kí) đã được Hoàng Phủ Ngọc Tường sử dụng tối đa đã mang lại hiệu quả nghệ thuật cao.</a:t>
            </a:r>
            <a:endParaRPr lang="en-US" sz="2800" dirty="0">
              <a:solidFill>
                <a:srgbClr val="0070C0"/>
              </a:solidFill>
            </a:endParaRPr>
          </a:p>
          <a:p>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484632"/>
            <a:ext cx="10058400" cy="584513"/>
          </a:xfrm>
        </p:spPr>
        <p:txBody>
          <a:bodyPr>
            <a:noAutofit/>
          </a:bodyPr>
          <a:lstStyle/>
          <a:p>
            <a:r>
              <a:rPr lang="en-US" sz="3600" dirty="0" err="1">
                <a:latin typeface="Times New Roman" pitchFamily="18" charset="0"/>
                <a:cs typeface="Times New Roman" pitchFamily="18" charset="0"/>
              </a:rPr>
              <a:t>Làm</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văn</a:t>
            </a:r>
            <a:endParaRPr lang="en-US" sz="3600" dirty="0"/>
          </a:p>
        </p:txBody>
      </p:sp>
      <p:sp>
        <p:nvSpPr>
          <p:cNvPr id="3" name="Content Placeholder 2"/>
          <p:cNvSpPr>
            <a:spLocks noGrp="1"/>
          </p:cNvSpPr>
          <p:nvPr>
            <p:ph idx="1"/>
          </p:nvPr>
        </p:nvSpPr>
        <p:spPr>
          <a:xfrm>
            <a:off x="1069848" y="1069145"/>
            <a:ext cx="10058400" cy="5103055"/>
          </a:xfrm>
        </p:spPr>
        <p:txBody>
          <a:bodyPr/>
          <a:lstStyle/>
          <a:p>
            <a:r>
              <a:rPr lang="vi-VN" sz="2800" dirty="0">
                <a:solidFill>
                  <a:schemeClr val="accent3">
                    <a:lumMod val="50000"/>
                  </a:schemeClr>
                </a:solidFill>
              </a:rPr>
              <a:t>* Nhận xét tình cảm của nhà văn với sông Hương:</a:t>
            </a:r>
            <a:endParaRPr lang="en-US" sz="2800" dirty="0">
              <a:solidFill>
                <a:schemeClr val="accent3">
                  <a:lumMod val="50000"/>
                </a:schemeClr>
              </a:solidFill>
            </a:endParaRPr>
          </a:p>
          <a:p>
            <a:r>
              <a:rPr lang="vi-VN" sz="2800" dirty="0">
                <a:solidFill>
                  <a:srgbClr val="0070C0"/>
                </a:solidFill>
              </a:rPr>
              <a:t>- Nhạc sĩ Hoàng Hiệp từng viết trong ca khúc </a:t>
            </a:r>
            <a:r>
              <a:rPr lang="vi-VN" sz="2800" i="1" dirty="0">
                <a:solidFill>
                  <a:srgbClr val="0070C0"/>
                </a:solidFill>
              </a:rPr>
              <a:t>Trở về dòng sông tuổi thơ</a:t>
            </a:r>
            <a:r>
              <a:rPr lang="vi-VN" sz="2800" dirty="0">
                <a:solidFill>
                  <a:srgbClr val="0070C0"/>
                </a:solidFill>
              </a:rPr>
              <a:t>: “</a:t>
            </a:r>
            <a:r>
              <a:rPr lang="vi-VN" sz="2800" i="1" dirty="0">
                <a:solidFill>
                  <a:srgbClr val="0070C0"/>
                </a:solidFill>
              </a:rPr>
              <a:t>Trong tim ai cũng có dòng sông riêng mình</a:t>
            </a:r>
            <a:r>
              <a:rPr lang="vi-VN" sz="2800" dirty="0">
                <a:solidFill>
                  <a:srgbClr val="0070C0"/>
                </a:solidFill>
              </a:rPr>
              <a:t>”. Nếu tên tuổi Văn Cao gắn liền với trường ca sông Lô hùng tráng; nếu Hoàng Cầm là nỗi nhớ da diết: “</a:t>
            </a:r>
            <a:r>
              <a:rPr lang="vi-VN" sz="2800" i="1" dirty="0">
                <a:solidFill>
                  <a:srgbClr val="0070C0"/>
                </a:solidFill>
              </a:rPr>
              <a:t>Sông Đuống trôi đi một dòng lấp lánh</a:t>
            </a:r>
            <a:r>
              <a:rPr lang="vi-VN" sz="2800" dirty="0">
                <a:solidFill>
                  <a:srgbClr val="0070C0"/>
                </a:solidFill>
              </a:rPr>
              <a:t>”; nếu Hoài Vũ “</a:t>
            </a:r>
            <a:r>
              <a:rPr lang="vi-VN" sz="2800" i="1" dirty="0">
                <a:solidFill>
                  <a:srgbClr val="0070C0"/>
                </a:solidFill>
              </a:rPr>
              <a:t>Anh</a:t>
            </a:r>
            <a:r>
              <a:rPr lang="vi-VN" sz="2800" dirty="0">
                <a:solidFill>
                  <a:srgbClr val="0070C0"/>
                </a:solidFill>
              </a:rPr>
              <a:t> </a:t>
            </a:r>
            <a:r>
              <a:rPr lang="vi-VN" sz="2800" i="1" dirty="0">
                <a:solidFill>
                  <a:srgbClr val="0070C0"/>
                </a:solidFill>
              </a:rPr>
              <a:t>mãi gọi với lòng tha thiết</a:t>
            </a:r>
            <a:r>
              <a:rPr lang="vi-VN" sz="2800" dirty="0">
                <a:solidFill>
                  <a:srgbClr val="0070C0"/>
                </a:solidFill>
              </a:rPr>
              <a:t>” con sông Vàm Cỏ đêm ngày chở </a:t>
            </a:r>
            <a:r>
              <a:rPr lang="en-US" sz="2800" dirty="0" err="1">
                <a:solidFill>
                  <a:srgbClr val="0070C0"/>
                </a:solidFill>
              </a:rPr>
              <a:t>nặng</a:t>
            </a:r>
            <a:r>
              <a:rPr lang="en-US" sz="2800" dirty="0">
                <a:solidFill>
                  <a:srgbClr val="0070C0"/>
                </a:solidFill>
              </a:rPr>
              <a:t> </a:t>
            </a:r>
            <a:r>
              <a:rPr lang="vi-VN" sz="2800" dirty="0">
                <a:solidFill>
                  <a:srgbClr val="0070C0"/>
                </a:solidFill>
              </a:rPr>
              <a:t>phù sa, thì Hoàng Phủ Ngọc Tường đã dành trọn trái tim mình cho dòng Hương.</a:t>
            </a:r>
            <a:endParaRPr lang="en-US" sz="2800" dirty="0">
              <a:solidFill>
                <a:srgbClr val="0070C0"/>
              </a:solidFill>
            </a:endParaRPr>
          </a:p>
          <a:p>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484632"/>
            <a:ext cx="10058400" cy="654851"/>
          </a:xfrm>
        </p:spPr>
        <p:txBody>
          <a:bodyPr>
            <a:normAutofit/>
          </a:bodyPr>
          <a:lstStyle/>
          <a:p>
            <a:r>
              <a:rPr lang="en-US" sz="3600" dirty="0" err="1">
                <a:latin typeface="Times New Roman" pitchFamily="18" charset="0"/>
                <a:cs typeface="Times New Roman" pitchFamily="18" charset="0"/>
              </a:rPr>
              <a:t>Làm</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văn</a:t>
            </a:r>
            <a:endParaRPr lang="en-US" sz="3600" dirty="0"/>
          </a:p>
        </p:txBody>
      </p:sp>
      <p:sp>
        <p:nvSpPr>
          <p:cNvPr id="3" name="Content Placeholder 2"/>
          <p:cNvSpPr>
            <a:spLocks noGrp="1"/>
          </p:cNvSpPr>
          <p:nvPr>
            <p:ph idx="1"/>
          </p:nvPr>
        </p:nvSpPr>
        <p:spPr>
          <a:xfrm>
            <a:off x="1069848" y="1139483"/>
            <a:ext cx="10058400" cy="5032717"/>
          </a:xfrm>
        </p:spPr>
        <p:txBody>
          <a:bodyPr/>
          <a:lstStyle/>
          <a:p>
            <a:r>
              <a:rPr lang="vi-VN" sz="2800" dirty="0">
                <a:solidFill>
                  <a:srgbClr val="0070C0"/>
                </a:solidFill>
              </a:rPr>
              <a:t>- Đoạn trích thể hiện cái “tôi trữ tình” sâu lắng, nặng lòng với quê hương, xứ sở</a:t>
            </a:r>
            <a:r>
              <a:rPr lang="en-US" sz="2800" dirty="0">
                <a:solidFill>
                  <a:srgbClr val="0070C0"/>
                </a:solidFill>
              </a:rPr>
              <a:t>, </a:t>
            </a:r>
            <a:r>
              <a:rPr lang="vi-VN" sz="2800" dirty="0">
                <a:solidFill>
                  <a:srgbClr val="0070C0"/>
                </a:solidFill>
              </a:rPr>
              <a:t>mới có thể lột tả dòng sông quê hương một cách xuất thần như vậy. Nhà </a:t>
            </a:r>
            <a:r>
              <a:rPr lang="en-US" sz="2800" dirty="0" err="1">
                <a:solidFill>
                  <a:srgbClr val="0070C0"/>
                </a:solidFill>
              </a:rPr>
              <a:t>văn</a:t>
            </a:r>
            <a:r>
              <a:rPr lang="vi-VN" sz="2800" dirty="0">
                <a:solidFill>
                  <a:srgbClr val="0070C0"/>
                </a:solidFill>
              </a:rPr>
              <a:t> đã dành toàn bộ tâm huyết của mình để theo dõi toàn bộ thủy trình của dòng sông với vốn hiểu biết sâu rộng về các kiến thức liên quan.</a:t>
            </a:r>
            <a:endParaRPr lang="en-US" sz="2800" dirty="0">
              <a:solidFill>
                <a:srgbClr val="0070C0"/>
              </a:solidFill>
            </a:endParaRPr>
          </a:p>
          <a:p>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484632"/>
            <a:ext cx="10058400" cy="682986"/>
          </a:xfrm>
        </p:spPr>
        <p:txBody>
          <a:bodyPr>
            <a:normAutofit/>
          </a:bodyPr>
          <a:lstStyle/>
          <a:p>
            <a:r>
              <a:rPr lang="en-US" sz="3600" dirty="0" err="1">
                <a:latin typeface="Times New Roman" pitchFamily="18" charset="0"/>
                <a:cs typeface="Times New Roman" pitchFamily="18" charset="0"/>
              </a:rPr>
              <a:t>Làm</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văn</a:t>
            </a:r>
            <a:endParaRPr lang="en-US" sz="3600" dirty="0"/>
          </a:p>
        </p:txBody>
      </p:sp>
      <p:sp>
        <p:nvSpPr>
          <p:cNvPr id="3" name="Content Placeholder 2"/>
          <p:cNvSpPr>
            <a:spLocks noGrp="1"/>
          </p:cNvSpPr>
          <p:nvPr>
            <p:ph idx="1"/>
          </p:nvPr>
        </p:nvSpPr>
        <p:spPr>
          <a:xfrm>
            <a:off x="1069848" y="1167618"/>
            <a:ext cx="10058400" cy="5004582"/>
          </a:xfrm>
        </p:spPr>
        <p:txBody>
          <a:bodyPr/>
          <a:lstStyle/>
          <a:p>
            <a:r>
              <a:rPr lang="vi-VN" sz="3200" dirty="0">
                <a:solidFill>
                  <a:srgbClr val="0070C0"/>
                </a:solidFill>
              </a:rPr>
              <a:t>- </a:t>
            </a:r>
            <a:r>
              <a:rPr lang="en-US" sz="3200" dirty="0" err="1">
                <a:solidFill>
                  <a:srgbClr val="0070C0"/>
                </a:solidFill>
              </a:rPr>
              <a:t>Bằng</a:t>
            </a:r>
            <a:r>
              <a:rPr lang="en-US" sz="3200" dirty="0">
                <a:solidFill>
                  <a:srgbClr val="0070C0"/>
                </a:solidFill>
              </a:rPr>
              <a:t> n</a:t>
            </a:r>
            <a:r>
              <a:rPr lang="vi-VN" sz="3200" dirty="0">
                <a:solidFill>
                  <a:srgbClr val="0070C0"/>
                </a:solidFill>
              </a:rPr>
              <a:t>hững liên tưởng thú vị, tài hoa trong bút pháp trữ tình, </a:t>
            </a:r>
            <a:r>
              <a:rPr lang="en-US" sz="3200" dirty="0">
                <a:solidFill>
                  <a:srgbClr val="0070C0"/>
                </a:solidFill>
              </a:rPr>
              <a:t>am </a:t>
            </a:r>
            <a:r>
              <a:rPr lang="en-US" sz="3200" dirty="0" err="1">
                <a:solidFill>
                  <a:srgbClr val="0070C0"/>
                </a:solidFill>
              </a:rPr>
              <a:t>tường</a:t>
            </a:r>
            <a:r>
              <a:rPr lang="en-US" sz="3200" dirty="0">
                <a:solidFill>
                  <a:srgbClr val="0070C0"/>
                </a:solidFill>
              </a:rPr>
              <a:t> </a:t>
            </a:r>
            <a:r>
              <a:rPr lang="vi-VN" sz="3200" dirty="0">
                <a:solidFill>
                  <a:srgbClr val="0070C0"/>
                </a:solidFill>
              </a:rPr>
              <a:t>những thay đổi của </a:t>
            </a:r>
            <a:r>
              <a:rPr lang="en-US" sz="3200" dirty="0" err="1">
                <a:solidFill>
                  <a:srgbClr val="0070C0"/>
                </a:solidFill>
              </a:rPr>
              <a:t>dòng</a:t>
            </a:r>
            <a:r>
              <a:rPr lang="en-US" sz="3200" dirty="0">
                <a:solidFill>
                  <a:srgbClr val="0070C0"/>
                </a:solidFill>
              </a:rPr>
              <a:t> </a:t>
            </a:r>
            <a:r>
              <a:rPr lang="en-US" sz="3200" dirty="0" err="1">
                <a:solidFill>
                  <a:srgbClr val="0070C0"/>
                </a:solidFill>
              </a:rPr>
              <a:t>chảy</a:t>
            </a:r>
            <a:r>
              <a:rPr lang="en-US" sz="3200" dirty="0">
                <a:solidFill>
                  <a:srgbClr val="0070C0"/>
                </a:solidFill>
              </a:rPr>
              <a:t> qua </a:t>
            </a:r>
            <a:r>
              <a:rPr lang="en-US" sz="3200" dirty="0" err="1">
                <a:solidFill>
                  <a:srgbClr val="0070C0"/>
                </a:solidFill>
              </a:rPr>
              <a:t>các</a:t>
            </a:r>
            <a:r>
              <a:rPr lang="en-US" sz="3200" dirty="0">
                <a:solidFill>
                  <a:srgbClr val="0070C0"/>
                </a:solidFill>
              </a:rPr>
              <a:t> </a:t>
            </a:r>
            <a:r>
              <a:rPr lang="en-US" sz="3200" dirty="0" err="1">
                <a:solidFill>
                  <a:srgbClr val="0070C0"/>
                </a:solidFill>
              </a:rPr>
              <a:t>địa</a:t>
            </a:r>
            <a:r>
              <a:rPr lang="en-US" sz="3200" dirty="0">
                <a:solidFill>
                  <a:srgbClr val="0070C0"/>
                </a:solidFill>
              </a:rPr>
              <a:t> </a:t>
            </a:r>
            <a:r>
              <a:rPr lang="vi-VN" sz="3200" dirty="0">
                <a:solidFill>
                  <a:srgbClr val="0070C0"/>
                </a:solidFill>
              </a:rPr>
              <a:t>hình tự nhiên </a:t>
            </a:r>
            <a:r>
              <a:rPr lang="en-US" sz="3200" dirty="0" err="1">
                <a:solidFill>
                  <a:srgbClr val="0070C0"/>
                </a:solidFill>
              </a:rPr>
              <a:t>để</a:t>
            </a:r>
            <a:r>
              <a:rPr lang="en-US" sz="3200" dirty="0">
                <a:solidFill>
                  <a:srgbClr val="0070C0"/>
                </a:solidFill>
              </a:rPr>
              <a:t> </a:t>
            </a:r>
            <a:r>
              <a:rPr lang="en-US" sz="3200" dirty="0" err="1">
                <a:solidFill>
                  <a:srgbClr val="0070C0"/>
                </a:solidFill>
              </a:rPr>
              <a:t>cảm</a:t>
            </a:r>
            <a:r>
              <a:rPr lang="en-US" sz="3200" dirty="0">
                <a:solidFill>
                  <a:srgbClr val="0070C0"/>
                </a:solidFill>
              </a:rPr>
              <a:t> </a:t>
            </a:r>
            <a:r>
              <a:rPr lang="en-US" sz="3200" dirty="0" err="1">
                <a:solidFill>
                  <a:srgbClr val="0070C0"/>
                </a:solidFill>
              </a:rPr>
              <a:t>nhận</a:t>
            </a:r>
            <a:r>
              <a:rPr lang="en-US" sz="3200" dirty="0">
                <a:solidFill>
                  <a:srgbClr val="0070C0"/>
                </a:solidFill>
              </a:rPr>
              <a:t> </a:t>
            </a:r>
            <a:r>
              <a:rPr lang="vi-VN" sz="3200" dirty="0">
                <a:solidFill>
                  <a:srgbClr val="0070C0"/>
                </a:solidFill>
              </a:rPr>
              <a:t>bản chất, thuộc tính của dòng Hương giang hòa cùng tâm tư của Hoàng Phủ Ngọc Tường. Nếu Nguyễn Tuân cảm nhận sông Đà như một con thuỷ quái là kẻ thù số một thử thách ý chí của con người thì Hoàng Phủ Ngọc Tường lại thấy được những nét đẹp độc đáo của sông Hương là ở tính nữ. </a:t>
            </a:r>
            <a:endParaRPr lang="en-US" sz="3200" dirty="0">
              <a:solidFill>
                <a:srgbClr val="0070C0"/>
              </a:solidFill>
            </a:endParaRPr>
          </a:p>
          <a:p>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484632"/>
            <a:ext cx="10058400" cy="725190"/>
          </a:xfrm>
        </p:spPr>
        <p:txBody>
          <a:bodyPr>
            <a:normAutofit/>
          </a:bodyPr>
          <a:lstStyle/>
          <a:p>
            <a:r>
              <a:rPr lang="en-US" sz="3600" dirty="0" err="1">
                <a:latin typeface="Times New Roman" pitchFamily="18" charset="0"/>
                <a:cs typeface="Times New Roman" pitchFamily="18" charset="0"/>
              </a:rPr>
              <a:t>Làm</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văn</a:t>
            </a:r>
            <a:endParaRPr lang="en-US" sz="3600" dirty="0"/>
          </a:p>
        </p:txBody>
      </p:sp>
      <p:sp>
        <p:nvSpPr>
          <p:cNvPr id="3" name="Content Placeholder 2"/>
          <p:cNvSpPr>
            <a:spLocks noGrp="1"/>
          </p:cNvSpPr>
          <p:nvPr>
            <p:ph idx="1"/>
          </p:nvPr>
        </p:nvSpPr>
        <p:spPr>
          <a:xfrm>
            <a:off x="1069848" y="1209822"/>
            <a:ext cx="10058400" cy="4962378"/>
          </a:xfrm>
        </p:spPr>
        <p:txBody>
          <a:bodyPr/>
          <a:lstStyle/>
          <a:p>
            <a:r>
              <a:rPr lang="vi-VN" sz="3200" dirty="0">
                <a:solidFill>
                  <a:srgbClr val="0070C0"/>
                </a:solidFill>
              </a:rPr>
              <a:t>- Từ một dòng sông hoang dại, bí ẩn, sông Hương đã trở thành một người con gái dịu dàng, một tài nữ tài sắc, rất mực thuỷ chung... Đ</a:t>
            </a:r>
            <a:r>
              <a:rPr lang="en-US" sz="3200" dirty="0">
                <a:solidFill>
                  <a:srgbClr val="0070C0"/>
                </a:solidFill>
              </a:rPr>
              <a:t>ắ</a:t>
            </a:r>
            <a:r>
              <a:rPr lang="vi-VN" sz="3200" dirty="0">
                <a:solidFill>
                  <a:srgbClr val="0070C0"/>
                </a:solidFill>
              </a:rPr>
              <a:t>m sâu trong lòng sông là một chiều dài văn hoá. Nếu không sống, hiểu và hoài niệm về sông Hương thì tác giả không thể có cái nhìn đầy suy tư và chiêm nghiệm như thế. Để thấu thị được vẻ đẹp đó, nhà văn phải là người am hiểu lịch sử của dòng sông</a:t>
            </a:r>
            <a:r>
              <a:rPr lang="en-US" sz="3200" dirty="0">
                <a:solidFill>
                  <a:srgbClr val="0070C0"/>
                </a:solidFill>
              </a:rPr>
              <a:t> </a:t>
            </a:r>
            <a:r>
              <a:rPr lang="en-US" sz="3200" dirty="0" err="1">
                <a:solidFill>
                  <a:srgbClr val="0070C0"/>
                </a:solidFill>
              </a:rPr>
              <a:t>như</a:t>
            </a:r>
            <a:r>
              <a:rPr lang="en-US" sz="3200" dirty="0">
                <a:solidFill>
                  <a:srgbClr val="0070C0"/>
                </a:solidFill>
              </a:rPr>
              <a:t> </a:t>
            </a:r>
            <a:r>
              <a:rPr lang="en-US" sz="3200" dirty="0" err="1">
                <a:solidFill>
                  <a:srgbClr val="0070C0"/>
                </a:solidFill>
              </a:rPr>
              <a:t>máu</a:t>
            </a:r>
            <a:r>
              <a:rPr lang="en-US" sz="3200" dirty="0">
                <a:solidFill>
                  <a:srgbClr val="0070C0"/>
                </a:solidFill>
              </a:rPr>
              <a:t> </a:t>
            </a:r>
            <a:r>
              <a:rPr lang="en-US" sz="3200" dirty="0" err="1">
                <a:solidFill>
                  <a:srgbClr val="0070C0"/>
                </a:solidFill>
              </a:rPr>
              <a:t>thịt</a:t>
            </a:r>
            <a:r>
              <a:rPr lang="en-US" sz="3200" dirty="0">
                <a:solidFill>
                  <a:srgbClr val="0070C0"/>
                </a:solidFill>
              </a:rPr>
              <a:t> </a:t>
            </a:r>
            <a:r>
              <a:rPr lang="en-US" sz="3200" dirty="0" err="1">
                <a:solidFill>
                  <a:srgbClr val="0070C0"/>
                </a:solidFill>
              </a:rPr>
              <a:t>mình</a:t>
            </a:r>
            <a:r>
              <a:rPr lang="vi-VN" sz="3200" dirty="0">
                <a:solidFill>
                  <a:srgbClr val="0070C0"/>
                </a:solidFill>
              </a:rPr>
              <a:t>.</a:t>
            </a:r>
            <a:endParaRPr lang="en-US" sz="3200" dirty="0">
              <a:solidFill>
                <a:srgbClr val="0070C0"/>
              </a:solidFill>
            </a:endParaRPr>
          </a:p>
          <a:p>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484632"/>
            <a:ext cx="10058400" cy="626716"/>
          </a:xfrm>
        </p:spPr>
        <p:txBody>
          <a:bodyPr>
            <a:normAutofit fontScale="90000"/>
          </a:bodyPr>
          <a:lstStyle/>
          <a:p>
            <a:r>
              <a:rPr lang="en-US" sz="3600" dirty="0" err="1">
                <a:latin typeface="Times New Roman" pitchFamily="18" charset="0"/>
                <a:cs typeface="Times New Roman" pitchFamily="18" charset="0"/>
              </a:rPr>
              <a:t>Làm</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văn</a:t>
            </a:r>
            <a:endParaRPr lang="en-US" sz="3600" dirty="0"/>
          </a:p>
        </p:txBody>
      </p:sp>
      <p:sp>
        <p:nvSpPr>
          <p:cNvPr id="3" name="Content Placeholder 2"/>
          <p:cNvSpPr>
            <a:spLocks noGrp="1"/>
          </p:cNvSpPr>
          <p:nvPr>
            <p:ph idx="1"/>
          </p:nvPr>
        </p:nvSpPr>
        <p:spPr>
          <a:xfrm>
            <a:off x="1069848" y="1111348"/>
            <a:ext cx="10058400" cy="5060852"/>
          </a:xfrm>
        </p:spPr>
        <p:txBody>
          <a:bodyPr>
            <a:normAutofit/>
          </a:bodyPr>
          <a:lstStyle/>
          <a:p>
            <a:r>
              <a:rPr lang="vi-VN" sz="3200" dirty="0">
                <a:solidFill>
                  <a:srgbClr val="0070C0"/>
                </a:solidFill>
              </a:rPr>
              <a:t>- Hoàng Phủ Ngọc Tường như hóa thân vào sông Hương để miêu tả, tự sự, tâm tình một cách tự nhiên đầm thắm nghĩa tình, giúp cho người đọc nhiều phát hiện thú vị về âm nhạc cổ điển Huế, về địa lý của xứ Huế thơ mộng, lãng mạn và trữ tình. Sông Hương là hơi thở trong tim nhà nghệ sĩ. </a:t>
            </a:r>
            <a:endParaRPr lang="en-US" sz="3200" dirty="0">
              <a:solidFill>
                <a:srgbClr val="0070C0"/>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484632"/>
            <a:ext cx="10058400" cy="682986"/>
          </a:xfrm>
        </p:spPr>
        <p:txBody>
          <a:bodyPr>
            <a:normAutofit/>
          </a:bodyPr>
          <a:lstStyle/>
          <a:p>
            <a:r>
              <a:rPr lang="en-US" sz="3600" dirty="0" err="1">
                <a:latin typeface="Times New Roman" pitchFamily="18" charset="0"/>
                <a:cs typeface="Times New Roman" pitchFamily="18" charset="0"/>
              </a:rPr>
              <a:t>Làm</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văn</a:t>
            </a:r>
            <a:endParaRPr lang="en-US" sz="3600" dirty="0"/>
          </a:p>
        </p:txBody>
      </p:sp>
      <p:sp>
        <p:nvSpPr>
          <p:cNvPr id="3" name="Content Placeholder 2"/>
          <p:cNvSpPr>
            <a:spLocks noGrp="1"/>
          </p:cNvSpPr>
          <p:nvPr>
            <p:ph idx="1"/>
          </p:nvPr>
        </p:nvSpPr>
        <p:spPr>
          <a:xfrm>
            <a:off x="1069848" y="1167618"/>
            <a:ext cx="10058400" cy="5004582"/>
          </a:xfrm>
        </p:spPr>
        <p:txBody>
          <a:bodyPr>
            <a:normAutofit/>
          </a:bodyPr>
          <a:lstStyle/>
          <a:p>
            <a:r>
              <a:rPr lang="vi-VN" sz="3200" dirty="0">
                <a:solidFill>
                  <a:schemeClr val="accent3">
                    <a:lumMod val="50000"/>
                  </a:schemeClr>
                </a:solidFill>
              </a:rPr>
              <a:t>3. Kết bài:</a:t>
            </a:r>
            <a:endParaRPr lang="en-US" sz="3200" dirty="0">
              <a:solidFill>
                <a:schemeClr val="accent3">
                  <a:lumMod val="50000"/>
                </a:schemeClr>
              </a:solidFill>
            </a:endParaRPr>
          </a:p>
          <a:p>
            <a:r>
              <a:rPr lang="vi-VN" sz="3200" dirty="0">
                <a:solidFill>
                  <a:srgbClr val="0070C0"/>
                </a:solidFill>
              </a:rPr>
              <a:t>- Bút ký này là sự kết hợp giữa một tâm hồn nghệ sĩ giàu cảm xúc và một trí tuệ minh mẫn, uyên thâm. Lối viết ấy tạo cho người đọc cảm giác như đang được nghe ai đó thủ thỉ kể về dòng sông huyền thoại này.</a:t>
            </a:r>
            <a:endParaRPr lang="en-US" sz="3200" dirty="0">
              <a:solidFill>
                <a:srgbClr val="0070C0"/>
              </a:solidFill>
            </a:endParaRPr>
          </a:p>
          <a:p>
            <a:r>
              <a:rPr lang="vi-VN" sz="3200" dirty="0">
                <a:solidFill>
                  <a:srgbClr val="0070C0"/>
                </a:solidFill>
              </a:rPr>
              <a:t>- Qua đó, bộc lộ niềm tự hào về vẻ đẹp lịch sử và văn hóa của vùng đất xứ kinh kỳ. Đấy cũng chính là tình yêu quê hương đất nước sâu nặng của nhà văn.</a:t>
            </a:r>
            <a:endParaRPr lang="en-US" sz="3200" dirty="0">
              <a:solidFill>
                <a:srgbClr val="0070C0"/>
              </a:solidFill>
            </a:endParaRPr>
          </a:p>
          <a:p>
            <a:endParaRPr lang="en-US" sz="3200" dirty="0">
              <a:solidFill>
                <a:srgbClr val="0070C0"/>
              </a:solidFill>
            </a:endParaRPr>
          </a:p>
          <a:p>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1069848" y="484632"/>
            <a:ext cx="10058400" cy="5687568"/>
          </a:xfrm>
        </p:spPr>
        <p:txBody>
          <a:bodyPr>
            <a:normAutofit/>
          </a:bodyPr>
          <a:lstStyle/>
          <a:p>
            <a:pPr algn="ctr">
              <a:buNone/>
            </a:pPr>
            <a:endParaRPr lang="en-US" sz="4000" dirty="0"/>
          </a:p>
          <a:p>
            <a:pPr algn="ctr"/>
            <a:endParaRPr lang="en-US" sz="4000" dirty="0"/>
          </a:p>
          <a:p>
            <a:pPr algn="ctr"/>
            <a:endParaRPr lang="en-US" sz="4000" dirty="0"/>
          </a:p>
          <a:p>
            <a:pPr algn="ctr">
              <a:buNone/>
            </a:pPr>
            <a:r>
              <a:rPr lang="en-US" sz="4000" dirty="0" err="1">
                <a:solidFill>
                  <a:schemeClr val="accent1">
                    <a:lumMod val="50000"/>
                  </a:schemeClr>
                </a:solidFill>
              </a:rPr>
              <a:t>Chúc</a:t>
            </a:r>
            <a:r>
              <a:rPr lang="en-US" sz="4000" dirty="0">
                <a:solidFill>
                  <a:schemeClr val="accent1">
                    <a:lumMod val="50000"/>
                  </a:schemeClr>
                </a:solidFill>
              </a:rPr>
              <a:t> </a:t>
            </a:r>
            <a:r>
              <a:rPr lang="en-US" sz="4000" dirty="0" err="1">
                <a:solidFill>
                  <a:schemeClr val="accent1">
                    <a:lumMod val="50000"/>
                  </a:schemeClr>
                </a:solidFill>
              </a:rPr>
              <a:t>các</a:t>
            </a:r>
            <a:r>
              <a:rPr lang="en-US" sz="4000" dirty="0">
                <a:solidFill>
                  <a:schemeClr val="accent1">
                    <a:lumMod val="50000"/>
                  </a:schemeClr>
                </a:solidFill>
              </a:rPr>
              <a:t> </a:t>
            </a:r>
            <a:r>
              <a:rPr lang="en-US" sz="4000" dirty="0" err="1">
                <a:solidFill>
                  <a:schemeClr val="accent1">
                    <a:lumMod val="50000"/>
                  </a:schemeClr>
                </a:solidFill>
              </a:rPr>
              <a:t>em</a:t>
            </a:r>
            <a:r>
              <a:rPr lang="en-US" sz="4000" dirty="0">
                <a:solidFill>
                  <a:schemeClr val="accent1">
                    <a:lumMod val="50000"/>
                  </a:schemeClr>
                </a:solidFill>
              </a:rPr>
              <a:t> </a:t>
            </a:r>
            <a:r>
              <a:rPr lang="en-US" sz="4000" dirty="0" err="1">
                <a:solidFill>
                  <a:schemeClr val="accent1">
                    <a:lumMod val="50000"/>
                  </a:schemeClr>
                </a:solidFill>
              </a:rPr>
              <a:t>vui</a:t>
            </a:r>
            <a:r>
              <a:rPr lang="en-US" sz="4000" dirty="0">
                <a:solidFill>
                  <a:schemeClr val="accent1">
                    <a:lumMod val="50000"/>
                  </a:schemeClr>
                </a:solidFill>
              </a:rPr>
              <a:t> </a:t>
            </a:r>
            <a:r>
              <a:rPr lang="en-US" sz="4000" dirty="0" err="1">
                <a:solidFill>
                  <a:schemeClr val="accent1">
                    <a:lumMod val="50000"/>
                  </a:schemeClr>
                </a:solidFill>
              </a:rPr>
              <a:t>khỏe</a:t>
            </a:r>
            <a:r>
              <a:rPr lang="en-US" sz="4000" dirty="0">
                <a:solidFill>
                  <a:schemeClr val="accent1">
                    <a:lumMod val="50000"/>
                  </a:schemeClr>
                </a:solidFill>
              </a:rPr>
              <a:t> – </a:t>
            </a:r>
            <a:r>
              <a:rPr lang="en-US" sz="4000" dirty="0" err="1">
                <a:solidFill>
                  <a:schemeClr val="accent1">
                    <a:lumMod val="50000"/>
                  </a:schemeClr>
                </a:solidFill>
              </a:rPr>
              <a:t>thành</a:t>
            </a:r>
            <a:r>
              <a:rPr lang="en-US" sz="4000" dirty="0">
                <a:solidFill>
                  <a:schemeClr val="accent1">
                    <a:lumMod val="50000"/>
                  </a:schemeClr>
                </a:solidFill>
              </a:rPr>
              <a:t> </a:t>
            </a:r>
            <a:r>
              <a:rPr lang="en-US" sz="4000" dirty="0" err="1">
                <a:solidFill>
                  <a:schemeClr val="accent1">
                    <a:lumMod val="50000"/>
                  </a:schemeClr>
                </a:solidFill>
              </a:rPr>
              <a:t>đạt</a:t>
            </a:r>
            <a:endParaRPr lang="en-US" sz="4000" dirty="0">
              <a:solidFill>
                <a:schemeClr val="accent1">
                  <a:lumMod val="50000"/>
                </a:schemeClr>
              </a:solidFill>
            </a:endParaRPr>
          </a:p>
        </p:txBody>
      </p:sp>
    </p:spTree>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
  <TotalTime>288</TotalTime>
  <Words>2992</Words>
  <Application>Microsoft Office PowerPoint</Application>
  <PresentationFormat>Widescreen</PresentationFormat>
  <Paragraphs>128</Paragraphs>
  <Slides>32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32</vt:i4>
      </vt:variant>
    </vt:vector>
  </HeadingPairs>
  <TitlesOfParts>
    <vt:vector size="38" baseType="lpstr">
      <vt:lpstr>Arial</vt:lpstr>
      <vt:lpstr>Arial</vt:lpstr>
      <vt:lpstr>Times New Roman</vt:lpstr>
      <vt:lpstr>Trebuchet MS</vt:lpstr>
      <vt:lpstr>Wingdings 3</vt:lpstr>
      <vt:lpstr>Facet</vt:lpstr>
      <vt:lpstr>HƯỚNG DẪN GIẢI ĐỀ MINH HOẠ KÌ THI TỐT NGHIỆP THPT QG 2024  Thạc sĩ Nguyễn Văn Thành</vt:lpstr>
      <vt:lpstr>PowerPoint Presentation</vt:lpstr>
      <vt:lpstr>PowerPoint Presentation</vt:lpstr>
      <vt:lpstr>Đọc hiểu</vt:lpstr>
      <vt:lpstr>Đọc hiểu</vt:lpstr>
      <vt:lpstr>Đọc hiểu</vt:lpstr>
      <vt:lpstr>Đọc hiểu</vt:lpstr>
      <vt:lpstr>Làm văn </vt:lpstr>
      <vt:lpstr>Làm văn</vt:lpstr>
      <vt:lpstr>Làm văn</vt:lpstr>
      <vt:lpstr>Làm văn</vt:lpstr>
      <vt:lpstr>Làm văn</vt:lpstr>
      <vt:lpstr>Làm văn</vt:lpstr>
      <vt:lpstr>Làm văn</vt:lpstr>
      <vt:lpstr>Làm văn</vt:lpstr>
      <vt:lpstr>Làm văn</vt:lpstr>
      <vt:lpstr>Làm văn</vt:lpstr>
      <vt:lpstr>Làm văn</vt:lpstr>
      <vt:lpstr>Làm văn</vt:lpstr>
      <vt:lpstr>Làm văn</vt:lpstr>
      <vt:lpstr>Làm văn</vt:lpstr>
      <vt:lpstr>Làm văn</vt:lpstr>
      <vt:lpstr>Làm văn</vt:lpstr>
      <vt:lpstr>Làm văn</vt:lpstr>
      <vt:lpstr>Làm văn</vt:lpstr>
      <vt:lpstr>Làm văn</vt:lpstr>
      <vt:lpstr>Làm văn</vt:lpstr>
      <vt:lpstr>Làm văn</vt:lpstr>
      <vt:lpstr>Làm văn</vt:lpstr>
      <vt:lpstr>Làm văn</vt:lpstr>
      <vt:lpstr>Làm văn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Hướng dẫn giải đề minh hoạ kì thi tốt nghiệp THPT QG 2024</dc:title>
  <dc:creator>ngango</dc:creator>
  <cp:lastModifiedBy>Tổng đài 1800</cp:lastModifiedBy>
  <cp:revision>57</cp:revision>
  <dcterms:created xsi:type="dcterms:W3CDTF">2024-03-27T12:47:31Z</dcterms:created>
  <dcterms:modified xsi:type="dcterms:W3CDTF">2024-04-02T08:40:53Z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2024-03-27T12:47:32Z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f91217a3-b72e-4b9e-b3f3-fe1f1fe36fd6</vt:lpwstr>
  </property>
  <property fmtid="{D5CDD505-2E9C-101B-9397-08002B2CF9AE}" pid="7" name="MSIP_Label_defa4170-0d19-0005-0004-bc88714345d2_ActionId">
    <vt:lpwstr>32c2d2c6-8a5c-445b-8a89-569c01880ffd</vt:lpwstr>
  </property>
  <property fmtid="{D5CDD505-2E9C-101B-9397-08002B2CF9AE}" pid="8" name="MSIP_Label_defa4170-0d19-0005-0004-bc88714345d2_ContentBits">
    <vt:lpwstr>0</vt:lpwstr>
  </property>
</Properties>
</file>